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85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3E06C-B21C-4DAF-AC7F-1E3001411378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53DC5-494E-4E55-8CFC-2E3152A16F6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89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37DE2-CB04-4E9F-9ACE-B119298D4C52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4747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32626-E97B-4213-BFE3-7A4EA02D361C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4849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2B15F-4F31-432A-B709-688196E0CD98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8564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8BDD6-CA51-4FCD-95B2-7E8EECB5B6EA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7190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DE831-C53B-4093-8FE8-E1372D1E408D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2174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AE300-35B4-4533-99DB-1AEBC70538E4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8389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2EC5E-23E1-4E71-AEFF-06EEB02A925B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8495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F8EE0-E7E1-49D9-B3F7-9EE34AE362F1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2539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965F1-F9EB-4207-BB96-CAF246CAE244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9197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6A9A73-ADAC-4A4D-AED0-6AF7B8D1B6FC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9446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D7E10-09C0-419E-BD68-3631F0376563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093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EF6A1-6D2E-46AF-8EBE-33922A1178DF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346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EA244-C055-4BA9-AF86-FBF8607DDE0A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1672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39F30-E8F4-4931-81E5-833DCCA38C66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349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5685E-BDEA-4BD7-AE2A-9AD0C9608EB8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177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8C6B0-A86A-4F4E-A822-6E606D96AF3C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0712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CC476-798E-4D56-A01C-F4974D04FFB3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0459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2A101-1159-419E-A7BD-0BA4AA1AE278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131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490A4-E8D6-4FE0-8F29-3717E6D8D85E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522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A23DE-9D2C-4BDB-8947-FB97AEA3F9FB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0412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F6B94-8AA8-491F-A206-D71378014E92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3554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55F7F-1054-4641-BFD1-909E0AF6F034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734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7872B-01AF-4E56-B3A1-7F79D35569FF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3949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DEB8B-7156-4C29-85D0-D9EDA2429864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874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D610C-ED81-4D63-BFF3-0BC974546EFF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5989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495DB-D1D4-43D4-8DD0-23D64B4F7CA1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1005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C503A-46B5-4826-8FC0-E72E8F26CA06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2402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B4399-9ABA-40FF-9835-469436963D49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97837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60260-41B9-4048-B3C3-9F703A678FBD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41633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4B3D8-A296-4DED-8DCA-AB0F4A1BA1C3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16797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D81B4-4562-4D88-A04A-6FCE0C91EF3E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82177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05BD0-1F33-481F-90B4-90BA3B392C76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064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64F87-E393-4A94-A2E8-5BCC1A530BD4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433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BACA8-7C2D-4CC9-A099-A2A41D05BA75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803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CBDEF-D8F7-4519-9082-6C48F4B12AFC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8658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6A622-2D27-4ECA-82F5-F0298C0C26AD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4671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BA939-3DA7-4C6E-B7C3-52B96CD9B874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7044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860B4D-0747-4A05-8CB7-88468BFF70EA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457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EEA-6444-4D3C-94A1-37EDC4FBB9D8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7D56-0166-48CA-9F6C-7A428010E6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83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EEA-6444-4D3C-94A1-37EDC4FBB9D8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7D56-0166-48CA-9F6C-7A428010E6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38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EEA-6444-4D3C-94A1-37EDC4FBB9D8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7D56-0166-48CA-9F6C-7A428010E6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5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EEA-6444-4D3C-94A1-37EDC4FBB9D8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7D56-0166-48CA-9F6C-7A428010E6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46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EEA-6444-4D3C-94A1-37EDC4FBB9D8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7D56-0166-48CA-9F6C-7A428010E6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72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EEA-6444-4D3C-94A1-37EDC4FBB9D8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7D56-0166-48CA-9F6C-7A428010E6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32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EEA-6444-4D3C-94A1-37EDC4FBB9D8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7D56-0166-48CA-9F6C-7A428010E6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85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EEA-6444-4D3C-94A1-37EDC4FBB9D8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7D56-0166-48CA-9F6C-7A428010E6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7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EEA-6444-4D3C-94A1-37EDC4FBB9D8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7D56-0166-48CA-9F6C-7A428010E6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67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EEA-6444-4D3C-94A1-37EDC4FBB9D8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7D56-0166-48CA-9F6C-7A428010E6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01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7EEA-6444-4D3C-94A1-37EDC4FBB9D8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7D56-0166-48CA-9F6C-7A428010E6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88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7EEA-6444-4D3C-94A1-37EDC4FBB9D8}" type="datetimeFigureOut">
              <a:rPr lang="en-GB" smtClean="0"/>
              <a:t>15/03/2015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77D56-0166-48CA-9F6C-7A428010E64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6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ensaaf.c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447800"/>
          </a:xfrm>
          <a:solidFill>
            <a:schemeClr val="folHlink"/>
          </a:solidFill>
          <a:ln/>
        </p:spPr>
        <p:txBody>
          <a:bodyPr/>
          <a:lstStyle/>
          <a:p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Thermo-,  </a:t>
            </a:r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mechano</a:t>
            </a:r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-  </a:t>
            </a:r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and</a:t>
            </a:r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painreceptors</a:t>
            </a:r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 in  </a:t>
            </a:r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the</a:t>
            </a:r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 Skin</a:t>
            </a:r>
            <a:endParaRPr lang="en-GB" altLang="en-US" b="1" dirty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2349500"/>
            <a:ext cx="8496300" cy="424815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Free  nerve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ending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coat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sinus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hairs</a:t>
            </a:r>
            <a:endParaRPr lang="de-DE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regulating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temperature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sensibel-sensoriell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aspect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sz="20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de-DE" altLang="en-US" sz="2000" b="1" dirty="0" err="1">
                <a:solidFill>
                  <a:schemeClr val="accent1">
                    <a:lumMod val="75000"/>
                  </a:schemeClr>
                </a:solidFill>
              </a:rPr>
              <a:t>Capillary</a:t>
            </a:r>
            <a:r>
              <a:rPr lang="de-DE" altLang="en-US" sz="2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sz="2000" b="1" dirty="0" err="1">
                <a:solidFill>
                  <a:schemeClr val="accent1">
                    <a:lumMod val="75000"/>
                  </a:schemeClr>
                </a:solidFill>
              </a:rPr>
              <a:t>fibrisses</a:t>
            </a:r>
            <a:r>
              <a:rPr lang="de-DE" altLang="en-US" sz="2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sz="2000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altLang="en-US" sz="2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sz="2000" b="1" dirty="0" err="1">
                <a:solidFill>
                  <a:schemeClr val="accent1">
                    <a:lumMod val="75000"/>
                  </a:schemeClr>
                </a:solidFill>
              </a:rPr>
              <a:t>cats</a:t>
            </a:r>
            <a:r>
              <a:rPr lang="de-DE" altLang="en-US" sz="2000" b="1" dirty="0">
                <a:solidFill>
                  <a:schemeClr val="accent1">
                    <a:lumMod val="75000"/>
                  </a:schemeClr>
                </a:solidFill>
              </a:rPr>
              <a:t>,  Merkel  sense  </a:t>
            </a:r>
            <a:r>
              <a:rPr lang="de-DE" altLang="en-US" sz="2000" b="1" dirty="0" err="1">
                <a:solidFill>
                  <a:schemeClr val="accent1">
                    <a:lumMod val="75000"/>
                  </a:schemeClr>
                </a:solidFill>
              </a:rPr>
              <a:t>cells</a:t>
            </a:r>
            <a:r>
              <a:rPr lang="de-DE" altLang="en-US" sz="2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sz="2000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altLang="en-US" sz="2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sz="2000" b="1" dirty="0" err="1">
                <a:solidFill>
                  <a:schemeClr val="accent1">
                    <a:lumMod val="75000"/>
                  </a:schemeClr>
                </a:solidFill>
              </a:rPr>
              <a:t>pigs</a:t>
            </a:r>
            <a:r>
              <a:rPr lang="de-DE" altLang="en-US" sz="20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Nerve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ending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bodies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:  Meissner-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Grandry-bodies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de-DE" altLang="en-US" sz="2000" b="1" dirty="0">
                <a:solidFill>
                  <a:schemeClr val="accent1">
                    <a:lumMod val="75000"/>
                  </a:schemeClr>
                </a:solidFill>
              </a:rPr>
              <a:t>Small   </a:t>
            </a:r>
            <a:r>
              <a:rPr lang="de-DE" altLang="en-US" sz="2000" b="1" dirty="0" err="1">
                <a:solidFill>
                  <a:schemeClr val="accent1">
                    <a:lumMod val="75000"/>
                  </a:schemeClr>
                </a:solidFill>
              </a:rPr>
              <a:t>bulb</a:t>
            </a:r>
            <a:r>
              <a:rPr lang="de-DE" altLang="en-US" sz="2000" b="1" dirty="0">
                <a:solidFill>
                  <a:schemeClr val="accent1">
                    <a:lumMod val="75000"/>
                  </a:schemeClr>
                </a:solidFill>
              </a:rPr>
              <a:t>-, disc-, </a:t>
            </a:r>
            <a:r>
              <a:rPr lang="de-DE" altLang="en-US" sz="2000" b="1" dirty="0" err="1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de-DE" altLang="en-US" sz="2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sz="2000" b="1" dirty="0" err="1">
                <a:solidFill>
                  <a:schemeClr val="accent1">
                    <a:lumMod val="75000"/>
                  </a:schemeClr>
                </a:solidFill>
              </a:rPr>
              <a:t>firecone</a:t>
            </a:r>
            <a:r>
              <a:rPr lang="de-DE" altLang="en-US" sz="2000" b="1" dirty="0">
                <a:solidFill>
                  <a:schemeClr val="accent1">
                    <a:lumMod val="75000"/>
                  </a:schemeClr>
                </a:solidFill>
              </a:rPr>
              <a:t> like  sensoriell  </a:t>
            </a:r>
            <a:r>
              <a:rPr lang="de-DE" altLang="en-US" sz="2000" b="1" dirty="0" err="1">
                <a:solidFill>
                  <a:schemeClr val="accent1">
                    <a:lumMod val="75000"/>
                  </a:schemeClr>
                </a:solidFill>
              </a:rPr>
              <a:t>cells</a:t>
            </a:r>
            <a:endParaRPr lang="de-DE" alt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de-DE" altLang="en-US" sz="2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The  sensible-sensorial  Meissner-Bodies  react  on  the  speed  of  the  pressure  </a:t>
            </a:r>
            <a:r>
              <a:rPr lang="en-GB" altLang="en-US" b="1" dirty="0" err="1">
                <a:solidFill>
                  <a:schemeClr val="accent1">
                    <a:lumMod val="75000"/>
                  </a:schemeClr>
                </a:solidFill>
              </a:rPr>
              <a:t>variabilit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y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Ending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spikes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:  Krause-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endingspikes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in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epidermis</a:t>
            </a:r>
            <a:endParaRPr lang="en-GB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333375"/>
            <a:ext cx="8569325" cy="619125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Vater-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Pacini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lamellabodies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: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regulating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superficial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deep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inside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sesibility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blood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pressure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mechanoreceptors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in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mesenterium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regulating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movements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stomach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intestines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The  sensible-sensorial  </a:t>
            </a:r>
            <a:r>
              <a:rPr lang="en-GB" altLang="en-US" b="1" dirty="0" err="1">
                <a:solidFill>
                  <a:schemeClr val="accent1">
                    <a:lumMod val="75000"/>
                  </a:schemeClr>
                </a:solidFill>
              </a:rPr>
              <a:t>Pacini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-Bodies  register 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the  acceleration  of  the  pressure  variability</a:t>
            </a:r>
            <a:endParaRPr lang="de-DE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Both  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(Meissner-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Pacinibodies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)  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may  register  qualitative  and  quantitative  aspects  of  the  arterial  pulse 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Golgi-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Mazzoni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Ruffini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lamella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bodies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:  in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cutis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subcutis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very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important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receptors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superficial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sesibility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men</a:t>
            </a:r>
            <a:endParaRPr lang="de-DE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animals</a:t>
            </a:r>
            <a:endParaRPr lang="de-DE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027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8610600" y="4876800"/>
            <a:ext cx="12954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590800" y="5105400"/>
            <a:ext cx="4648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648200" y="4876800"/>
            <a:ext cx="22098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838200"/>
          </a:xfrm>
          <a:solidFill>
            <a:schemeClr val="folHlink"/>
          </a:solidFill>
          <a:ln/>
        </p:spPr>
        <p:txBody>
          <a:bodyPr/>
          <a:lstStyle/>
          <a:p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Provoking</a:t>
            </a:r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 VAS  Signals</a:t>
            </a:r>
            <a:endParaRPr lang="en-GB" altLang="en-US" b="1" dirty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7772400" cy="495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folHlink"/>
              </a:buClr>
            </a:pPr>
            <a:r>
              <a:rPr lang="de-DE" altLang="en-US" sz="3600" b="1" dirty="0" err="1">
                <a:solidFill>
                  <a:schemeClr val="accent1">
                    <a:lumMod val="75000"/>
                  </a:schemeClr>
                </a:solidFill>
              </a:rPr>
              <a:t>Significans</a:t>
            </a:r>
            <a:r>
              <a:rPr lang="de-DE" altLang="en-US" sz="3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sz="3600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altLang="en-US" sz="3600" b="1" dirty="0">
                <a:solidFill>
                  <a:schemeClr val="accent1">
                    <a:lumMod val="75000"/>
                  </a:schemeClr>
                </a:solidFill>
              </a:rPr>
              <a:t>  pos. VAS:  p&lt;0.01</a:t>
            </a:r>
          </a:p>
          <a:p>
            <a:pPr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de-DE" altLang="en-US" sz="1600" b="1" dirty="0">
                <a:solidFill>
                  <a:schemeClr val="folHlink"/>
                </a:solidFill>
              </a:rPr>
              <a:t>	(</a:t>
            </a:r>
            <a:r>
              <a:rPr lang="de-DE" altLang="en-US" sz="1400" b="1" dirty="0"/>
              <a:t>The  </a:t>
            </a:r>
            <a:r>
              <a:rPr lang="de-DE" altLang="en-US" sz="1400" b="1" dirty="0" err="1"/>
              <a:t>significance</a:t>
            </a:r>
            <a:r>
              <a:rPr lang="de-DE" altLang="en-US" sz="1400" b="1" dirty="0"/>
              <a:t>  was  </a:t>
            </a:r>
            <a:r>
              <a:rPr lang="de-DE" altLang="en-US" sz="1400" b="1" dirty="0" err="1"/>
              <a:t>examined</a:t>
            </a:r>
            <a:r>
              <a:rPr lang="de-DE" altLang="en-US" sz="1400" b="1" dirty="0"/>
              <a:t>  </a:t>
            </a:r>
            <a:r>
              <a:rPr lang="de-DE" altLang="en-US" sz="1400" b="1" dirty="0" err="1"/>
              <a:t>by</a:t>
            </a:r>
            <a:r>
              <a:rPr lang="de-DE" altLang="en-US" sz="1400" b="1" dirty="0"/>
              <a:t>  a  non  </a:t>
            </a:r>
            <a:r>
              <a:rPr lang="de-DE" altLang="en-US" sz="1400" b="1" dirty="0" err="1"/>
              <a:t>parametric</a:t>
            </a:r>
            <a:r>
              <a:rPr lang="de-DE" altLang="en-US" sz="1400" b="1" dirty="0"/>
              <a:t>  </a:t>
            </a:r>
            <a:r>
              <a:rPr lang="de-DE" altLang="en-US" sz="1400" b="1" dirty="0" err="1"/>
              <a:t>Wilcoxon</a:t>
            </a:r>
            <a:r>
              <a:rPr lang="de-DE" altLang="en-US" sz="1400" b="1" dirty="0"/>
              <a:t>-</a:t>
            </a:r>
            <a:r>
              <a:rPr lang="de-DE" altLang="en-US" sz="1400" b="1" dirty="0" err="1"/>
              <a:t>Signed</a:t>
            </a:r>
            <a:r>
              <a:rPr lang="de-DE" altLang="en-US" sz="1400" b="1" dirty="0"/>
              <a:t>-Rank-Test)</a:t>
            </a:r>
          </a:p>
          <a:p>
            <a:pPr>
              <a:buClr>
                <a:schemeClr val="folHlink"/>
              </a:buClr>
            </a:pPr>
            <a:r>
              <a:rPr lang="de-DE" altLang="en-US" sz="2000" b="1" dirty="0" err="1">
                <a:solidFill>
                  <a:schemeClr val="folHlink"/>
                </a:solidFill>
              </a:rPr>
              <a:t>Clapping</a:t>
            </a:r>
            <a:r>
              <a:rPr lang="de-DE" altLang="en-US" sz="2000" b="1" dirty="0">
                <a:solidFill>
                  <a:schemeClr val="folHlink"/>
                </a:solidFill>
              </a:rPr>
              <a:t>  </a:t>
            </a:r>
            <a:r>
              <a:rPr lang="de-DE" altLang="en-US" sz="2000" b="1" dirty="0" err="1">
                <a:solidFill>
                  <a:schemeClr val="folHlink"/>
                </a:solidFill>
              </a:rPr>
              <a:t>hands</a:t>
            </a:r>
            <a:r>
              <a:rPr lang="de-DE" altLang="en-US" sz="2000" b="1" dirty="0">
                <a:solidFill>
                  <a:schemeClr val="folHlink"/>
                </a:solidFill>
              </a:rPr>
              <a:t>:  	60 %</a:t>
            </a:r>
          </a:p>
          <a:p>
            <a:pPr>
              <a:buClr>
                <a:schemeClr val="folHlink"/>
              </a:buClr>
            </a:pPr>
            <a:r>
              <a:rPr lang="de-DE" altLang="en-US" sz="2000" b="1" dirty="0" err="1">
                <a:solidFill>
                  <a:schemeClr val="folHlink"/>
                </a:solidFill>
              </a:rPr>
              <a:t>Heinelamp</a:t>
            </a:r>
            <a:r>
              <a:rPr lang="de-DE" altLang="en-US" sz="2000" b="1" dirty="0">
                <a:solidFill>
                  <a:schemeClr val="folHlink"/>
                </a:solidFill>
              </a:rPr>
              <a:t>: 		40 %</a:t>
            </a:r>
          </a:p>
          <a:p>
            <a:pPr>
              <a:buClr>
                <a:schemeClr val="folHlink"/>
              </a:buClr>
            </a:pPr>
            <a:r>
              <a:rPr lang="de-DE" altLang="en-US" sz="2000" b="1" dirty="0">
                <a:solidFill>
                  <a:schemeClr val="folHlink"/>
                </a:solidFill>
              </a:rPr>
              <a:t>3V-Hammer:  	25 %</a:t>
            </a:r>
          </a:p>
          <a:p>
            <a:pPr>
              <a:buClr>
                <a:schemeClr val="folHlink"/>
              </a:buClr>
            </a:pPr>
            <a:r>
              <a:rPr lang="de-DE" altLang="en-US" sz="2000" b="1" dirty="0" err="1">
                <a:solidFill>
                  <a:schemeClr val="folHlink"/>
                </a:solidFill>
              </a:rPr>
              <a:t>Toxic</a:t>
            </a:r>
            <a:r>
              <a:rPr lang="de-DE" altLang="en-US" sz="2000" b="1" dirty="0">
                <a:solidFill>
                  <a:schemeClr val="folHlink"/>
                </a:solidFill>
              </a:rPr>
              <a:t>  </a:t>
            </a:r>
            <a:r>
              <a:rPr lang="de-DE" altLang="en-US" sz="2000" b="1" dirty="0" err="1">
                <a:solidFill>
                  <a:schemeClr val="folHlink"/>
                </a:solidFill>
              </a:rPr>
              <a:t>Vial</a:t>
            </a:r>
            <a:r>
              <a:rPr lang="de-DE" altLang="en-US" sz="2000" b="1" dirty="0">
                <a:solidFill>
                  <a:schemeClr val="folHlink"/>
                </a:solidFill>
              </a:rPr>
              <a:t>:  		20 %</a:t>
            </a:r>
          </a:p>
          <a:p>
            <a:pPr>
              <a:buClr>
                <a:schemeClr val="folHlink"/>
              </a:buClr>
            </a:pPr>
            <a:r>
              <a:rPr lang="de-DE" altLang="en-US" sz="2000" b="1" dirty="0">
                <a:solidFill>
                  <a:schemeClr val="folHlink"/>
                </a:solidFill>
              </a:rPr>
              <a:t>Laser:  		15 %</a:t>
            </a:r>
          </a:p>
          <a:p>
            <a:pPr>
              <a:buClr>
                <a:schemeClr val="folHlink"/>
              </a:buClr>
            </a:pPr>
            <a:r>
              <a:rPr lang="de-DE" altLang="en-US" sz="2000" b="1" dirty="0">
                <a:solidFill>
                  <a:schemeClr val="folHlink"/>
                </a:solidFill>
              </a:rPr>
              <a:t>Placebo:  		  7 %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en-US" sz="1800" b="1" dirty="0">
                <a:solidFill>
                  <a:schemeClr val="folHlink"/>
                </a:solidFill>
              </a:rPr>
              <a:t>	</a:t>
            </a:r>
            <a:r>
              <a:rPr lang="de-DE" altLang="en-US" sz="1800" b="1" dirty="0">
                <a:solidFill>
                  <a:srgbClr val="0070C0"/>
                </a:solidFill>
              </a:rPr>
              <a:t>All  </a:t>
            </a:r>
            <a:r>
              <a:rPr lang="de-DE" altLang="en-US" sz="1800" b="1" dirty="0" err="1">
                <a:solidFill>
                  <a:srgbClr val="0070C0"/>
                </a:solidFill>
              </a:rPr>
              <a:t>types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of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stimulation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show</a:t>
            </a:r>
            <a:r>
              <a:rPr lang="de-DE" altLang="en-US" sz="1800" b="1" dirty="0">
                <a:solidFill>
                  <a:srgbClr val="0070C0"/>
                </a:solidFill>
              </a:rPr>
              <a:t>  a  </a:t>
            </a:r>
            <a:r>
              <a:rPr lang="de-DE" altLang="en-US" sz="1800" b="1" dirty="0" err="1">
                <a:solidFill>
                  <a:srgbClr val="0070C0"/>
                </a:solidFill>
              </a:rPr>
              <a:t>slow</a:t>
            </a:r>
            <a:r>
              <a:rPr lang="de-DE" altLang="en-US" sz="1800" b="1" dirty="0">
                <a:solidFill>
                  <a:srgbClr val="0070C0"/>
                </a:solidFill>
              </a:rPr>
              <a:t>-down  </a:t>
            </a:r>
            <a:r>
              <a:rPr lang="de-DE" altLang="en-US" sz="1800" b="1" dirty="0" err="1">
                <a:solidFill>
                  <a:srgbClr val="0070C0"/>
                </a:solidFill>
              </a:rPr>
              <a:t>of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the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heart</a:t>
            </a:r>
            <a:r>
              <a:rPr lang="de-DE" altLang="en-US" sz="1800" b="1" dirty="0">
                <a:solidFill>
                  <a:srgbClr val="0070C0"/>
                </a:solidFill>
              </a:rPr>
              <a:t>  rate  at  </a:t>
            </a:r>
            <a:r>
              <a:rPr lang="de-DE" altLang="en-US" sz="1800" b="1" dirty="0" err="1">
                <a:solidFill>
                  <a:srgbClr val="0070C0"/>
                </a:solidFill>
              </a:rPr>
              <a:t>first</a:t>
            </a:r>
            <a:r>
              <a:rPr lang="de-DE" altLang="en-US" sz="1800" b="1" dirty="0">
                <a:solidFill>
                  <a:srgbClr val="0070C0"/>
                </a:solidFill>
              </a:rPr>
              <a:t>, </a:t>
            </a:r>
          </a:p>
          <a:p>
            <a:pPr>
              <a:buFont typeface="Wingdings" panose="05000000000000000000" pitchFamily="2" charset="2"/>
              <a:buNone/>
            </a:pPr>
            <a:r>
              <a:rPr lang="de-DE" altLang="en-US" sz="1800" b="1" dirty="0">
                <a:solidFill>
                  <a:srgbClr val="0070C0"/>
                </a:solidFill>
              </a:rPr>
              <a:t>	</a:t>
            </a:r>
            <a:r>
              <a:rPr lang="de-DE" altLang="en-US" sz="1800" b="1" dirty="0" err="1">
                <a:solidFill>
                  <a:srgbClr val="0070C0"/>
                </a:solidFill>
              </a:rPr>
              <a:t>which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is</a:t>
            </a:r>
            <a:r>
              <a:rPr lang="de-DE" altLang="en-US" sz="1800" b="1" dirty="0">
                <a:solidFill>
                  <a:srgbClr val="0070C0"/>
                </a:solidFill>
              </a:rPr>
              <a:t>  a  </a:t>
            </a:r>
            <a:r>
              <a:rPr lang="de-DE" altLang="en-US" sz="1800" b="1" dirty="0" err="1">
                <a:solidFill>
                  <a:srgbClr val="0070C0"/>
                </a:solidFill>
              </a:rPr>
              <a:t>sign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of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vagal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defend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reaction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and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secondly</a:t>
            </a:r>
            <a:r>
              <a:rPr lang="de-DE" altLang="en-US" sz="1800" b="1" dirty="0">
                <a:solidFill>
                  <a:srgbClr val="0070C0"/>
                </a:solidFill>
              </a:rPr>
              <a:t>  a  </a:t>
            </a:r>
            <a:r>
              <a:rPr lang="de-DE" altLang="en-US" sz="1800" b="1" dirty="0" err="1">
                <a:solidFill>
                  <a:srgbClr val="0070C0"/>
                </a:solidFill>
              </a:rPr>
              <a:t>sympathetic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artery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counter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action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or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balancing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modality</a:t>
            </a:r>
            <a:r>
              <a:rPr lang="de-DE" altLang="en-US" sz="1800" b="1" dirty="0">
                <a:solidFill>
                  <a:srgbClr val="0070C0"/>
                </a:solidFill>
              </a:rPr>
              <a:t>,  </a:t>
            </a:r>
            <a:r>
              <a:rPr lang="de-DE" altLang="en-US" sz="1800" b="1" dirty="0" err="1">
                <a:solidFill>
                  <a:srgbClr val="0070C0"/>
                </a:solidFill>
              </a:rPr>
              <a:t>which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leads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to</a:t>
            </a:r>
            <a:r>
              <a:rPr lang="de-DE" altLang="en-US" sz="1800" b="1" dirty="0">
                <a:solidFill>
                  <a:srgbClr val="0070C0"/>
                </a:solidFill>
              </a:rPr>
              <a:t>  a  </a:t>
            </a:r>
            <a:r>
              <a:rPr lang="de-DE" altLang="en-US" sz="1800" b="1" dirty="0" err="1">
                <a:solidFill>
                  <a:srgbClr val="0070C0"/>
                </a:solidFill>
              </a:rPr>
              <a:t>short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increase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of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the</a:t>
            </a:r>
            <a:r>
              <a:rPr lang="de-DE" altLang="en-US" sz="1800" b="1" dirty="0">
                <a:solidFill>
                  <a:srgbClr val="0070C0"/>
                </a:solidFill>
              </a:rPr>
              <a:t>  pulse  Amplitude  in  </a:t>
            </a:r>
            <a:r>
              <a:rPr lang="de-DE" altLang="en-US" sz="1800" b="1" dirty="0" err="1">
                <a:solidFill>
                  <a:srgbClr val="0070C0"/>
                </a:solidFill>
              </a:rPr>
              <a:t>the</a:t>
            </a:r>
            <a:r>
              <a:rPr lang="de-DE" altLang="en-US" sz="1800" b="1" dirty="0">
                <a:solidFill>
                  <a:srgbClr val="0070C0"/>
                </a:solidFill>
              </a:rPr>
              <a:t>  proximal  </a:t>
            </a:r>
            <a:r>
              <a:rPr lang="de-DE" altLang="en-US" sz="1800" b="1" dirty="0" err="1">
                <a:solidFill>
                  <a:srgbClr val="0070C0"/>
                </a:solidFill>
              </a:rPr>
              <a:t>parts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of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the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de-DE" altLang="en-US" sz="1800" b="1" dirty="0" err="1">
                <a:solidFill>
                  <a:srgbClr val="0070C0"/>
                </a:solidFill>
              </a:rPr>
              <a:t>arterial</a:t>
            </a:r>
            <a:r>
              <a:rPr lang="de-DE" altLang="en-US" sz="1800" b="1" dirty="0">
                <a:solidFill>
                  <a:srgbClr val="0070C0"/>
                </a:solidFill>
              </a:rPr>
              <a:t> </a:t>
            </a:r>
            <a:r>
              <a:rPr lang="de-DE" altLang="en-US" sz="1800" b="1" dirty="0" err="1">
                <a:solidFill>
                  <a:srgbClr val="0070C0"/>
                </a:solidFill>
              </a:rPr>
              <a:t>blood</a:t>
            </a:r>
            <a:r>
              <a:rPr lang="de-DE" altLang="en-US" sz="1800" b="1" dirty="0">
                <a:solidFill>
                  <a:srgbClr val="0070C0"/>
                </a:solidFill>
              </a:rPr>
              <a:t>  </a:t>
            </a:r>
            <a:r>
              <a:rPr lang="en-GB" altLang="en-US" sz="1800" b="1" dirty="0">
                <a:solidFill>
                  <a:srgbClr val="0070C0"/>
                </a:solidFill>
              </a:rPr>
              <a:t>vessels</a:t>
            </a:r>
            <a:r>
              <a:rPr lang="en-GB" altLang="en-US" sz="2000" b="1" dirty="0">
                <a:solidFill>
                  <a:srgbClr val="0070C0"/>
                </a:solidFill>
              </a:rPr>
              <a:t> </a:t>
            </a:r>
            <a:r>
              <a:rPr lang="de-DE" altLang="en-US" sz="2000" b="1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400800" y="2514600"/>
            <a:ext cx="3962400" cy="1752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000" b="1">
                <a:solidFill>
                  <a:schemeClr val="folHlink"/>
                </a:solidFill>
              </a:rPr>
              <a:t>VAS  qualitative  classification  was</a:t>
            </a:r>
          </a:p>
          <a:p>
            <a:r>
              <a:rPr lang="de-DE" altLang="en-US" sz="2000" b="1">
                <a:solidFill>
                  <a:schemeClr val="folHlink"/>
                </a:solidFill>
              </a:rPr>
              <a:t>divided  into  three  categories:</a:t>
            </a:r>
          </a:p>
          <a:p>
            <a:pPr>
              <a:buFontTx/>
              <a:buAutoNum type="arabicPeriod"/>
            </a:pPr>
            <a:r>
              <a:rPr lang="de-DE" altLang="en-US" sz="2000" b="1">
                <a:solidFill>
                  <a:schemeClr val="folHlink"/>
                </a:solidFill>
              </a:rPr>
              <a:t>VAS  noticable		</a:t>
            </a:r>
          </a:p>
          <a:p>
            <a:pPr>
              <a:buFontTx/>
              <a:buAutoNum type="arabicPeriod"/>
            </a:pPr>
            <a:r>
              <a:rPr lang="en-GB" altLang="en-US" sz="2000" b="1">
                <a:solidFill>
                  <a:schemeClr val="folHlink"/>
                </a:solidFill>
              </a:rPr>
              <a:t>VAS  well  noticeable (aver</a:t>
            </a:r>
            <a:r>
              <a:rPr lang="de-DE" altLang="en-US" sz="2000" b="1">
                <a:solidFill>
                  <a:schemeClr val="folHlink"/>
                </a:solidFill>
              </a:rPr>
              <a:t>a</a:t>
            </a:r>
            <a:r>
              <a:rPr lang="en-GB" altLang="en-US" sz="2000" b="1">
                <a:solidFill>
                  <a:schemeClr val="folHlink"/>
                </a:solidFill>
              </a:rPr>
              <a:t>ge)</a:t>
            </a:r>
          </a:p>
          <a:p>
            <a:pPr>
              <a:buFontTx/>
              <a:buAutoNum type="arabicPeriod"/>
            </a:pPr>
            <a:r>
              <a:rPr lang="de-DE" altLang="en-US" sz="2000" b="1">
                <a:solidFill>
                  <a:schemeClr val="folHlink"/>
                </a:solidFill>
              </a:rPr>
              <a:t>VAS  very  well  noticable</a:t>
            </a:r>
            <a:endParaRPr lang="en-GB" altLang="en-US" sz="2000" b="1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172200" y="5029200"/>
            <a:ext cx="3733800" cy="381000"/>
          </a:xfrm>
          <a:prstGeom prst="rect">
            <a:avLst/>
          </a:prstGeom>
          <a:gradFill rotWithShape="0">
            <a:gsLst>
              <a:gs pos="0">
                <a:srgbClr val="D60093"/>
              </a:gs>
              <a:gs pos="100000">
                <a:srgbClr val="99FF6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019800" y="3505200"/>
            <a:ext cx="25908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943600" y="1905000"/>
            <a:ext cx="2667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  <a:ln/>
        </p:spPr>
        <p:txBody>
          <a:bodyPr/>
          <a:lstStyle/>
          <a:p>
            <a:r>
              <a:rPr lang="en-GB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Detecting  the</a:t>
            </a:r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 VAS  Signal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  <a:buSzTx/>
            </a:pPr>
            <a:r>
              <a:rPr lang="en-GB" altLang="en-US" b="1" dirty="0">
                <a:solidFill>
                  <a:schemeClr val="folHlink"/>
                </a:solidFill>
              </a:rPr>
              <a:t>One  Finger  Method</a:t>
            </a:r>
            <a:r>
              <a:rPr lang="en-GB" altLang="en-US" dirty="0"/>
              <a:t>  </a:t>
            </a:r>
            <a:r>
              <a:rPr lang="en-GB" altLang="en-US" dirty="0">
                <a:solidFill>
                  <a:srgbClr val="FF0000"/>
                </a:solidFill>
              </a:rPr>
              <a:t>(</a:t>
            </a:r>
            <a:r>
              <a:rPr lang="en-GB" altLang="en-US" b="1" dirty="0">
                <a:solidFill>
                  <a:srgbClr val="FF0000"/>
                </a:solidFill>
              </a:rPr>
              <a:t>Yes-No</a:t>
            </a:r>
            <a:r>
              <a:rPr lang="de-DE" altLang="en-US" b="1" dirty="0">
                <a:solidFill>
                  <a:srgbClr val="FF0000"/>
                </a:solidFill>
              </a:rPr>
              <a:t>-</a:t>
            </a:r>
            <a:r>
              <a:rPr lang="de-DE" altLang="en-US" b="1" dirty="0" err="1">
                <a:solidFill>
                  <a:srgbClr val="FF0000"/>
                </a:solidFill>
              </a:rPr>
              <a:t>answer</a:t>
            </a:r>
            <a:r>
              <a:rPr lang="en-GB" altLang="en-US" dirty="0">
                <a:solidFill>
                  <a:srgbClr val="FF0000"/>
                </a:solidFill>
              </a:rPr>
              <a:t>)</a:t>
            </a:r>
            <a:r>
              <a:rPr lang="en-GB" altLang="en-US" dirty="0"/>
              <a:t>  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SzTx/>
            </a:pPr>
            <a:r>
              <a:rPr lang="en-GB" altLang="en-US" b="1" dirty="0"/>
              <a:t>With  the  Thumb  at  the  Acupuncture  point  LU 7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SzTx/>
            </a:pPr>
            <a:r>
              <a:rPr lang="en-GB" altLang="en-US" b="1" dirty="0"/>
              <a:t>With the  </a:t>
            </a:r>
            <a:r>
              <a:rPr lang="en-GB" altLang="en-US" b="1" dirty="0" err="1"/>
              <a:t>Indexfinger</a:t>
            </a:r>
            <a:r>
              <a:rPr lang="en-GB" altLang="en-US" b="1" dirty="0"/>
              <a:t>  at  the  Acupuncture  points  ST 9  or  SI 19	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SzTx/>
            </a:pPr>
            <a:r>
              <a:rPr lang="en-GB" altLang="en-US" b="1" dirty="0">
                <a:solidFill>
                  <a:schemeClr val="folHlink"/>
                </a:solidFill>
              </a:rPr>
              <a:t>Two  Finger  Method  </a:t>
            </a:r>
            <a:r>
              <a:rPr lang="en-GB" altLang="en-US" b="1" dirty="0">
                <a:solidFill>
                  <a:srgbClr val="FF0000"/>
                </a:solidFill>
              </a:rPr>
              <a:t>(Yes-No</a:t>
            </a:r>
            <a:r>
              <a:rPr lang="de-DE" altLang="en-US" b="1" dirty="0">
                <a:solidFill>
                  <a:srgbClr val="FF0000"/>
                </a:solidFill>
              </a:rPr>
              <a:t>-</a:t>
            </a:r>
            <a:r>
              <a:rPr lang="de-DE" altLang="en-US" b="1" dirty="0" err="1">
                <a:solidFill>
                  <a:srgbClr val="FF0000"/>
                </a:solidFill>
              </a:rPr>
              <a:t>answer</a:t>
            </a:r>
            <a:r>
              <a:rPr lang="en-GB" altLang="en-US" b="1" dirty="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SzTx/>
            </a:pPr>
            <a:r>
              <a:rPr lang="en-GB" altLang="en-US" b="1" dirty="0">
                <a:solidFill>
                  <a:schemeClr val="folHlink"/>
                </a:solidFill>
              </a:rPr>
              <a:t>With  the  Index-  and  the  Middle  Finger  at  the  Acupuncture  point  LU 7.  </a:t>
            </a:r>
            <a:r>
              <a:rPr lang="en-GB" altLang="en-US" b="1" dirty="0"/>
              <a:t>Similar  to  the  TCM  three  finger  method	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SzTx/>
            </a:pPr>
            <a:r>
              <a:rPr lang="en-GB" altLang="en-US" b="1" dirty="0"/>
              <a:t>Three  Finger  Method </a:t>
            </a:r>
            <a:r>
              <a:rPr lang="en-GB" altLang="en-US" b="1" dirty="0">
                <a:solidFill>
                  <a:srgbClr val="0070C0"/>
                </a:solidFill>
              </a:rPr>
              <a:t>(58  different  Qualities)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SzTx/>
            </a:pPr>
            <a:r>
              <a:rPr lang="en-GB" altLang="en-US" b="1" dirty="0"/>
              <a:t>With  the  Index-,   the  Middle-,  and  the  Ring-  Finger  at  the  radial artery (TCM)</a:t>
            </a:r>
          </a:p>
        </p:txBody>
      </p:sp>
    </p:spTree>
    <p:extLst>
      <p:ext uri="{BB962C8B-B14F-4D97-AF65-F5344CB8AC3E}">
        <p14:creationId xmlns:p14="http://schemas.microsoft.com/office/powerpoint/2010/main" val="2552233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folHlink"/>
          </a:solidFill>
          <a:ln/>
        </p:spPr>
        <p:txBody>
          <a:bodyPr/>
          <a:lstStyle/>
          <a:p>
            <a:r>
              <a:rPr lang="de-DE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Detecting</a:t>
            </a:r>
            <a:r>
              <a:rPr lang="de-DE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VAS  </a:t>
            </a:r>
            <a:r>
              <a:rPr lang="de-DE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with</a:t>
            </a:r>
            <a:r>
              <a:rPr lang="de-DE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the</a:t>
            </a:r>
            <a:r>
              <a:rPr lang="de-DE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tip</a:t>
            </a:r>
            <a:r>
              <a:rPr lang="de-DE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of</a:t>
            </a:r>
            <a:r>
              <a:rPr lang="de-DE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the</a:t>
            </a:r>
            <a:r>
              <a:rPr lang="de-DE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thumb</a:t>
            </a:r>
            <a:r>
              <a:rPr lang="de-DE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(</a:t>
            </a:r>
            <a:r>
              <a:rPr lang="de-DE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one</a:t>
            </a:r>
            <a:r>
              <a:rPr lang="de-DE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finger</a:t>
            </a:r>
            <a:r>
              <a:rPr lang="de-DE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method</a:t>
            </a:r>
            <a:r>
              <a:rPr lang="de-DE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endParaRPr lang="en-GB" alt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9699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667000" y="1981200"/>
          <a:ext cx="6477000" cy="437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hotoSuite Image" r:id="rId4" imgW="5227200" imgH="3528000" progId="PhotoSuite.Image">
                  <p:embed/>
                </p:oleObj>
              </mc:Choice>
              <mc:Fallback>
                <p:oleObj name="PhotoSuite Image" r:id="rId4" imgW="5227200" imgH="3528000" progId="PhotoSuite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81200"/>
                        <a:ext cx="6477000" cy="437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733800" y="5867400"/>
            <a:ext cx="4343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800" b="1">
                <a:solidFill>
                  <a:schemeClr val="bg2"/>
                </a:solidFill>
              </a:rPr>
              <a:t>VAS  becomes  positive</a:t>
            </a:r>
            <a:endParaRPr lang="en-GB" altLang="en-US" sz="28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175500" y="3573463"/>
            <a:ext cx="2286000" cy="297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en-US" sz="4800" b="1" dirty="0" err="1">
                <a:solidFill>
                  <a:schemeClr val="bg1"/>
                </a:solidFill>
              </a:rPr>
              <a:t>Direct</a:t>
            </a:r>
            <a:endParaRPr lang="de-DE" altLang="en-US" sz="4800" b="1" dirty="0">
              <a:solidFill>
                <a:schemeClr val="bg1"/>
              </a:solidFill>
            </a:endParaRPr>
          </a:p>
          <a:p>
            <a:r>
              <a:rPr lang="de-DE" altLang="en-US" sz="3600" b="1" dirty="0">
                <a:solidFill>
                  <a:srgbClr val="FFFF00"/>
                </a:solidFill>
              </a:rPr>
              <a:t>VAS  pulse</a:t>
            </a:r>
          </a:p>
          <a:p>
            <a:r>
              <a:rPr lang="de-DE" altLang="en-US" sz="3600" b="1" dirty="0" err="1">
                <a:solidFill>
                  <a:srgbClr val="FFFF00"/>
                </a:solidFill>
              </a:rPr>
              <a:t>control</a:t>
            </a:r>
            <a:endParaRPr lang="de-DE" altLang="en-US" sz="3600" b="1" dirty="0">
              <a:solidFill>
                <a:srgbClr val="FFFF00"/>
              </a:solidFill>
            </a:endParaRPr>
          </a:p>
          <a:p>
            <a:r>
              <a:rPr lang="de-DE" altLang="en-US" sz="3600" b="1" dirty="0">
                <a:solidFill>
                  <a:srgbClr val="FFFF00"/>
                </a:solidFill>
              </a:rPr>
              <a:t>SI19</a:t>
            </a:r>
            <a:endParaRPr lang="en-GB" altLang="en-US" sz="3600" b="1" dirty="0">
              <a:solidFill>
                <a:srgbClr val="FFFF00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104063" y="333375"/>
            <a:ext cx="2273300" cy="2008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175501" y="404813"/>
            <a:ext cx="2449513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sz="2800" b="1">
                <a:solidFill>
                  <a:schemeClr val="bg2"/>
                </a:solidFill>
              </a:rPr>
              <a:t>One  finger</a:t>
            </a:r>
          </a:p>
          <a:p>
            <a:r>
              <a:rPr lang="de-DE" altLang="en-US" sz="2800" b="1">
                <a:solidFill>
                  <a:schemeClr val="bg2"/>
                </a:solidFill>
              </a:rPr>
              <a:t>method  with</a:t>
            </a:r>
          </a:p>
          <a:p>
            <a:r>
              <a:rPr lang="de-DE" altLang="en-US" sz="2800" b="1">
                <a:solidFill>
                  <a:schemeClr val="bg2"/>
                </a:solidFill>
              </a:rPr>
              <a:t>the  index</a:t>
            </a:r>
          </a:p>
          <a:p>
            <a:r>
              <a:rPr lang="de-DE" altLang="en-US" sz="2800" b="1">
                <a:solidFill>
                  <a:schemeClr val="bg2"/>
                </a:solidFill>
              </a:rPr>
              <a:t>  </a:t>
            </a:r>
          </a:p>
          <a:p>
            <a:endParaRPr lang="en-GB" altLang="en-US" sz="2800" b="1">
              <a:solidFill>
                <a:schemeClr val="bg2"/>
              </a:solidFill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4" y="333376"/>
            <a:ext cx="51911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3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781800" y="3276600"/>
            <a:ext cx="2209800" cy="2743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en-US" sz="4800" b="1">
                <a:solidFill>
                  <a:schemeClr val="bg1"/>
                </a:solidFill>
              </a:rPr>
              <a:t>Direct</a:t>
            </a:r>
          </a:p>
          <a:p>
            <a:r>
              <a:rPr lang="de-DE" altLang="en-US" sz="3600" b="1">
                <a:solidFill>
                  <a:schemeClr val="hlink"/>
                </a:solidFill>
              </a:rPr>
              <a:t>VAS pulse</a:t>
            </a:r>
          </a:p>
          <a:p>
            <a:r>
              <a:rPr lang="de-DE" altLang="en-US" sz="3600" b="1">
                <a:solidFill>
                  <a:schemeClr val="hlink"/>
                </a:solidFill>
              </a:rPr>
              <a:t>control</a:t>
            </a:r>
          </a:p>
          <a:p>
            <a:r>
              <a:rPr lang="de-DE" altLang="en-US" sz="3600" b="1">
                <a:solidFill>
                  <a:schemeClr val="hlink"/>
                </a:solidFill>
              </a:rPr>
              <a:t>ST09</a:t>
            </a:r>
            <a:endParaRPr lang="en-GB" altLang="en-US" sz="3600" b="1">
              <a:solidFill>
                <a:schemeClr val="hlink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743700" y="333375"/>
            <a:ext cx="22098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en-US" sz="2800" b="1">
                <a:solidFill>
                  <a:schemeClr val="bg2"/>
                </a:solidFill>
              </a:rPr>
              <a:t>One  finger</a:t>
            </a:r>
          </a:p>
          <a:p>
            <a:r>
              <a:rPr lang="de-DE" altLang="en-US" sz="2800" b="1">
                <a:solidFill>
                  <a:schemeClr val="bg2"/>
                </a:solidFill>
              </a:rPr>
              <a:t>method  with</a:t>
            </a:r>
          </a:p>
          <a:p>
            <a:r>
              <a:rPr lang="de-DE" altLang="en-US" sz="2800" b="1">
                <a:solidFill>
                  <a:schemeClr val="bg2"/>
                </a:solidFill>
              </a:rPr>
              <a:t>the  Index</a:t>
            </a:r>
            <a:endParaRPr lang="en-GB" altLang="en-US" sz="2800" b="1">
              <a:solidFill>
                <a:schemeClr val="bg2"/>
              </a:solidFill>
            </a:endParaRPr>
          </a:p>
        </p:txBody>
      </p:sp>
      <p:pic>
        <p:nvPicPr>
          <p:cNvPr id="15367" name="Picture 1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0"/>
            <a:ext cx="478631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6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F074-55AE-4CA5-BC43-4D5D28400694}" type="datetime1">
              <a:rPr lang="de-DE" altLang="en-US"/>
              <a:pPr/>
              <a:t>15.03.2015</a:t>
            </a:fld>
            <a:endParaRPr lang="de-DE" alt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7924800" cy="1600200"/>
          </a:xfrm>
          <a:solidFill>
            <a:schemeClr val="folHlink"/>
          </a:solidFill>
          <a:ln/>
        </p:spPr>
        <p:txBody>
          <a:bodyPr/>
          <a:lstStyle/>
          <a:p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VAS  Palpation:  </a:t>
            </a:r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Two</a:t>
            </a:r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/ </a:t>
            </a:r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Three</a:t>
            </a:r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   Finger  </a:t>
            </a:r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Method</a:t>
            </a:r>
            <a:endParaRPr lang="en-GB" altLang="en-US" b="1" dirty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057400" y="2590801"/>
          <a:ext cx="40386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PhotoSuite Image" r:id="rId4" imgW="6583680" imgH="4526280" progId="PhotoSuite.Image">
                  <p:embed/>
                </p:oleObj>
              </mc:Choice>
              <mc:Fallback>
                <p:oleObj name="PhotoSuite Image" r:id="rId4" imgW="6583680" imgH="4526280" progId="PhotoSuite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90801"/>
                        <a:ext cx="4038600" cy="287337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6172200" y="2590801"/>
          <a:ext cx="3716338" cy="29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PhotoSuite Image" r:id="rId6" imgW="1661040" imgH="1303200" progId="PhotoSuite.Image">
                  <p:embed/>
                </p:oleObj>
              </mc:Choice>
              <mc:Fallback>
                <p:oleObj name="PhotoSuite Image" r:id="rId6" imgW="1661040" imgH="1303200" progId="PhotoSuite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590801"/>
                        <a:ext cx="3716338" cy="291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133600" y="5105400"/>
            <a:ext cx="99060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400" b="1">
                <a:solidFill>
                  <a:schemeClr val="bg2"/>
                </a:solidFill>
              </a:rPr>
              <a:t>Ellbow</a:t>
            </a:r>
            <a:endParaRPr lang="en-GB" altLang="en-US" sz="2400" b="1">
              <a:solidFill>
                <a:schemeClr val="bg2"/>
              </a:solidFill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124200" y="4953000"/>
            <a:ext cx="1219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1400" b="1">
                <a:solidFill>
                  <a:schemeClr val="bg1"/>
                </a:solidFill>
              </a:rPr>
              <a:t>Processus</a:t>
            </a:r>
          </a:p>
          <a:p>
            <a:pPr algn="ctr"/>
            <a:r>
              <a:rPr lang="de-DE" altLang="en-US" sz="1400" b="1">
                <a:solidFill>
                  <a:schemeClr val="bg1"/>
                </a:solidFill>
              </a:rPr>
              <a:t>styloideus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029200" y="4800600"/>
            <a:ext cx="9906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400" b="1">
                <a:solidFill>
                  <a:schemeClr val="bg2"/>
                </a:solidFill>
              </a:rPr>
              <a:t>Thumb</a:t>
            </a:r>
          </a:p>
          <a:p>
            <a:pPr algn="ctr"/>
            <a:r>
              <a:rPr lang="de-DE" altLang="en-US" sz="2400" b="1">
                <a:solidFill>
                  <a:schemeClr val="bg2"/>
                </a:solidFill>
              </a:rPr>
              <a:t>distally</a:t>
            </a:r>
            <a:endParaRPr lang="en-GB" altLang="en-US" sz="2400" b="1">
              <a:solidFill>
                <a:schemeClr val="bg2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572000" y="4267200"/>
            <a:ext cx="14478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1600" b="1">
                <a:solidFill>
                  <a:srgbClr val="FF0000"/>
                </a:solidFill>
              </a:rPr>
              <a:t>Arteria Radialis</a:t>
            </a:r>
            <a:endParaRPr lang="en-GB" altLang="en-US" sz="1600" b="1">
              <a:solidFill>
                <a:srgbClr val="FF0000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667000" y="2590800"/>
            <a:ext cx="28194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400" b="1">
                <a:solidFill>
                  <a:schemeClr val="bg2"/>
                </a:solidFill>
              </a:rPr>
              <a:t>Wrist  Intersection</a:t>
            </a:r>
            <a:endParaRPr lang="en-GB" altLang="en-US" sz="2400" b="1">
              <a:solidFill>
                <a:schemeClr val="bg2"/>
              </a:solidFill>
            </a:endParaRPr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2773364" y="4157664"/>
            <a:ext cx="1539875" cy="231775"/>
          </a:xfrm>
          <a:custGeom>
            <a:avLst/>
            <a:gdLst>
              <a:gd name="T0" fmla="*/ 0 w 970"/>
              <a:gd name="T1" fmla="*/ 11 h 146"/>
              <a:gd name="T2" fmla="*/ 173 w 970"/>
              <a:gd name="T3" fmla="*/ 50 h 146"/>
              <a:gd name="T4" fmla="*/ 346 w 970"/>
              <a:gd name="T5" fmla="*/ 88 h 146"/>
              <a:gd name="T6" fmla="*/ 682 w 970"/>
              <a:gd name="T7" fmla="*/ 98 h 146"/>
              <a:gd name="T8" fmla="*/ 970 w 970"/>
              <a:gd name="T9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46">
                <a:moveTo>
                  <a:pt x="0" y="11"/>
                </a:moveTo>
                <a:cubicBezTo>
                  <a:pt x="73" y="0"/>
                  <a:pt x="110" y="20"/>
                  <a:pt x="173" y="50"/>
                </a:cubicBezTo>
                <a:cubicBezTo>
                  <a:pt x="217" y="71"/>
                  <a:pt x="297" y="86"/>
                  <a:pt x="346" y="88"/>
                </a:cubicBezTo>
                <a:cubicBezTo>
                  <a:pt x="458" y="94"/>
                  <a:pt x="570" y="95"/>
                  <a:pt x="682" y="98"/>
                </a:cubicBezTo>
                <a:cubicBezTo>
                  <a:pt x="777" y="114"/>
                  <a:pt x="874" y="146"/>
                  <a:pt x="970" y="1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9473" name="Freeform 17"/>
          <p:cNvSpPr>
            <a:spLocks/>
          </p:cNvSpPr>
          <p:nvPr/>
        </p:nvSpPr>
        <p:spPr bwMode="auto">
          <a:xfrm>
            <a:off x="2803525" y="4195764"/>
            <a:ext cx="1860550" cy="174625"/>
          </a:xfrm>
          <a:custGeom>
            <a:avLst/>
            <a:gdLst>
              <a:gd name="T0" fmla="*/ 0 w 1172"/>
              <a:gd name="T1" fmla="*/ 16 h 110"/>
              <a:gd name="T2" fmla="*/ 231 w 1172"/>
              <a:gd name="T3" fmla="*/ 26 h 110"/>
              <a:gd name="T4" fmla="*/ 615 w 1172"/>
              <a:gd name="T5" fmla="*/ 64 h 110"/>
              <a:gd name="T6" fmla="*/ 778 w 1172"/>
              <a:gd name="T7" fmla="*/ 93 h 110"/>
              <a:gd name="T8" fmla="*/ 1018 w 1172"/>
              <a:gd name="T9" fmla="*/ 83 h 110"/>
              <a:gd name="T10" fmla="*/ 1172 w 1172"/>
              <a:gd name="T11" fmla="*/ 7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2" h="110">
                <a:moveTo>
                  <a:pt x="0" y="16"/>
                </a:moveTo>
                <a:cubicBezTo>
                  <a:pt x="70" y="0"/>
                  <a:pt x="162" y="21"/>
                  <a:pt x="231" y="26"/>
                </a:cubicBezTo>
                <a:cubicBezTo>
                  <a:pt x="359" y="56"/>
                  <a:pt x="482" y="59"/>
                  <a:pt x="615" y="64"/>
                </a:cubicBezTo>
                <a:cubicBezTo>
                  <a:pt x="706" y="94"/>
                  <a:pt x="652" y="81"/>
                  <a:pt x="778" y="93"/>
                </a:cubicBezTo>
                <a:cubicBezTo>
                  <a:pt x="858" y="110"/>
                  <a:pt x="937" y="92"/>
                  <a:pt x="1018" y="83"/>
                </a:cubicBezTo>
                <a:cubicBezTo>
                  <a:pt x="1087" y="62"/>
                  <a:pt x="1037" y="74"/>
                  <a:pt x="1172" y="7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9475" name="Freeform 19"/>
          <p:cNvSpPr>
            <a:spLocks/>
          </p:cNvSpPr>
          <p:nvPr/>
        </p:nvSpPr>
        <p:spPr bwMode="auto">
          <a:xfrm>
            <a:off x="2849563" y="4327526"/>
            <a:ext cx="1509712" cy="138113"/>
          </a:xfrm>
          <a:custGeom>
            <a:avLst/>
            <a:gdLst>
              <a:gd name="T0" fmla="*/ 0 w 951"/>
              <a:gd name="T1" fmla="*/ 0 h 87"/>
              <a:gd name="T2" fmla="*/ 144 w 951"/>
              <a:gd name="T3" fmla="*/ 29 h 87"/>
              <a:gd name="T4" fmla="*/ 471 w 951"/>
              <a:gd name="T5" fmla="*/ 48 h 87"/>
              <a:gd name="T6" fmla="*/ 528 w 951"/>
              <a:gd name="T7" fmla="*/ 68 h 87"/>
              <a:gd name="T8" fmla="*/ 557 w 951"/>
              <a:gd name="T9" fmla="*/ 77 h 87"/>
              <a:gd name="T10" fmla="*/ 634 w 951"/>
              <a:gd name="T11" fmla="*/ 68 h 87"/>
              <a:gd name="T12" fmla="*/ 653 w 951"/>
              <a:gd name="T13" fmla="*/ 48 h 87"/>
              <a:gd name="T14" fmla="*/ 701 w 951"/>
              <a:gd name="T15" fmla="*/ 39 h 87"/>
              <a:gd name="T16" fmla="*/ 903 w 951"/>
              <a:gd name="T17" fmla="*/ 48 h 87"/>
              <a:gd name="T18" fmla="*/ 951 w 951"/>
              <a:gd name="T1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1" h="87">
                <a:moveTo>
                  <a:pt x="0" y="0"/>
                </a:moveTo>
                <a:cubicBezTo>
                  <a:pt x="61" y="7"/>
                  <a:pt x="91" y="13"/>
                  <a:pt x="144" y="29"/>
                </a:cubicBezTo>
                <a:cubicBezTo>
                  <a:pt x="279" y="21"/>
                  <a:pt x="346" y="29"/>
                  <a:pt x="471" y="48"/>
                </a:cubicBezTo>
                <a:cubicBezTo>
                  <a:pt x="490" y="55"/>
                  <a:pt x="509" y="62"/>
                  <a:pt x="528" y="68"/>
                </a:cubicBezTo>
                <a:cubicBezTo>
                  <a:pt x="538" y="71"/>
                  <a:pt x="557" y="77"/>
                  <a:pt x="557" y="77"/>
                </a:cubicBezTo>
                <a:cubicBezTo>
                  <a:pt x="583" y="74"/>
                  <a:pt x="609" y="75"/>
                  <a:pt x="634" y="68"/>
                </a:cubicBezTo>
                <a:cubicBezTo>
                  <a:pt x="643" y="65"/>
                  <a:pt x="645" y="52"/>
                  <a:pt x="653" y="48"/>
                </a:cubicBezTo>
                <a:cubicBezTo>
                  <a:pt x="668" y="42"/>
                  <a:pt x="685" y="42"/>
                  <a:pt x="701" y="39"/>
                </a:cubicBezTo>
                <a:cubicBezTo>
                  <a:pt x="768" y="42"/>
                  <a:pt x="836" y="42"/>
                  <a:pt x="903" y="48"/>
                </a:cubicBezTo>
                <a:cubicBezTo>
                  <a:pt x="923" y="50"/>
                  <a:pt x="951" y="65"/>
                  <a:pt x="951" y="87"/>
                </a:cubicBez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>
            <a:off x="3429000" y="4114800"/>
            <a:ext cx="457200" cy="3810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2133600" y="4191000"/>
            <a:ext cx="685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1400" b="1">
                <a:solidFill>
                  <a:srgbClr val="FF0000"/>
                </a:solidFill>
              </a:rPr>
              <a:t>Punctum</a:t>
            </a:r>
          </a:p>
          <a:p>
            <a:pPr algn="ctr"/>
            <a:r>
              <a:rPr lang="de-DE" altLang="en-US" sz="1400" b="1">
                <a:solidFill>
                  <a:srgbClr val="FF0000"/>
                </a:solidFill>
              </a:rPr>
              <a:t>Maximum</a:t>
            </a:r>
            <a:endParaRPr lang="en-GB" altLang="en-US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98438"/>
            <a:ext cx="8001000" cy="5122862"/>
          </a:xfrm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057400" y="5334000"/>
            <a:ext cx="7391400" cy="762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4000" b="1">
                <a:solidFill>
                  <a:schemeClr val="bg1"/>
                </a:solidFill>
              </a:rPr>
              <a:t>Indirect</a:t>
            </a:r>
            <a:r>
              <a:rPr lang="de-DE" altLang="en-US" sz="2400" b="1">
                <a:solidFill>
                  <a:schemeClr val="hlink"/>
                </a:solidFill>
              </a:rPr>
              <a:t>  two/three  finger  VAS  pulse  control</a:t>
            </a:r>
            <a:endParaRPr lang="en-GB" altLang="en-US" sz="2400" b="1">
              <a:solidFill>
                <a:schemeClr val="hlink"/>
              </a:solidFill>
            </a:endParaRP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4648200" y="1828800"/>
            <a:ext cx="18288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80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304801"/>
            <a:ext cx="7696200" cy="5292725"/>
          </a:xfrm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33600" y="5638800"/>
            <a:ext cx="73914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3600" b="1" dirty="0" err="1">
                <a:solidFill>
                  <a:schemeClr val="bg1"/>
                </a:solidFill>
              </a:rPr>
              <a:t>Indirect</a:t>
            </a:r>
            <a:r>
              <a:rPr lang="de-DE" altLang="en-US" sz="2800" b="1" dirty="0">
                <a:solidFill>
                  <a:schemeClr val="hlink"/>
                </a:solidFill>
              </a:rPr>
              <a:t>  </a:t>
            </a:r>
            <a:r>
              <a:rPr lang="de-DE" altLang="en-US" sz="2800" b="1" dirty="0" err="1">
                <a:solidFill>
                  <a:srgbClr val="FFFF00"/>
                </a:solidFill>
              </a:rPr>
              <a:t>two</a:t>
            </a:r>
            <a:r>
              <a:rPr lang="de-DE" altLang="en-US" sz="2800" b="1" dirty="0">
                <a:solidFill>
                  <a:srgbClr val="FFFF00"/>
                </a:solidFill>
              </a:rPr>
              <a:t>/</a:t>
            </a:r>
            <a:r>
              <a:rPr lang="de-DE" altLang="en-US" sz="2800" b="1" dirty="0" err="1">
                <a:solidFill>
                  <a:srgbClr val="FFFF00"/>
                </a:solidFill>
              </a:rPr>
              <a:t>three</a:t>
            </a:r>
            <a:r>
              <a:rPr lang="de-DE" altLang="en-US" sz="2800" b="1" dirty="0">
                <a:solidFill>
                  <a:srgbClr val="FFFF00"/>
                </a:solidFill>
              </a:rPr>
              <a:t>  </a:t>
            </a:r>
            <a:r>
              <a:rPr lang="de-DE" altLang="en-US" sz="2800" b="1" dirty="0" err="1">
                <a:solidFill>
                  <a:srgbClr val="FFFF00"/>
                </a:solidFill>
              </a:rPr>
              <a:t>finger</a:t>
            </a:r>
            <a:r>
              <a:rPr lang="de-DE" altLang="en-US" sz="2800" b="1" dirty="0">
                <a:solidFill>
                  <a:srgbClr val="FFFF00"/>
                </a:solidFill>
              </a:rPr>
              <a:t> VAS pulse  </a:t>
            </a:r>
            <a:r>
              <a:rPr lang="de-DE" altLang="en-US" sz="2800" b="1" dirty="0" err="1">
                <a:solidFill>
                  <a:srgbClr val="FFFF00"/>
                </a:solidFill>
              </a:rPr>
              <a:t>control</a:t>
            </a:r>
            <a:endParaRPr lang="en-GB" altLang="en-US" sz="2800" b="1" dirty="0">
              <a:solidFill>
                <a:srgbClr val="FFFF00"/>
              </a:solidFill>
            </a:endParaRP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7543800" y="2133600"/>
            <a:ext cx="12192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98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0" y="1143000"/>
            <a:ext cx="7772400" cy="1143000"/>
          </a:xfrm>
          <a:solidFill>
            <a:schemeClr val="folHlink"/>
          </a:solidFill>
          <a:ln/>
        </p:spPr>
        <p:txBody>
          <a:bodyPr/>
          <a:lstStyle/>
          <a:p>
            <a:r>
              <a:rPr lang="de-DE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VAS / RAC  </a:t>
            </a:r>
            <a:r>
              <a:rPr lang="de-DE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Theory</a:t>
            </a:r>
            <a:endParaRPr lang="en-GB" altLang="en-US" sz="6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0" y="3276600"/>
            <a:ext cx="7772400" cy="167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sz="3600" b="1">
                <a:solidFill>
                  <a:schemeClr val="folHlink"/>
                </a:solidFill>
              </a:rPr>
              <a:t>By  Dr.  Paul  Nogier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de-DE" altLang="en-US" sz="3600" b="1">
                <a:solidFill>
                  <a:schemeClr val="folHlink"/>
                </a:solidFill>
              </a:rPr>
              <a:t>  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sz="3600" b="1">
                <a:solidFill>
                  <a:schemeClr val="folHlink"/>
                </a:solidFill>
              </a:rPr>
              <a:t>Presented  by  Dr.  Andy  Roesti  </a:t>
            </a:r>
            <a:endParaRPr lang="en-GB" altLang="en-US" sz="3600" b="1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3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7772400" cy="2057400"/>
          </a:xfrm>
          <a:solidFill>
            <a:schemeClr val="folHlink"/>
          </a:solidFill>
          <a:ln/>
        </p:spPr>
        <p:txBody>
          <a:bodyPr/>
          <a:lstStyle/>
          <a:p>
            <a:r>
              <a:rPr lang="en-GB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Conclusion:  VAS  measurement  by  technical  equipment  is  far  less  sensitive  than  the  subjective  detection  of  a  trained  therapist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514600"/>
            <a:ext cx="8305800" cy="3581400"/>
          </a:xfrm>
        </p:spPr>
        <p:txBody>
          <a:bodyPr/>
          <a:lstStyle/>
          <a:p>
            <a:pPr>
              <a:buClr>
                <a:schemeClr val="folHlink"/>
              </a:buClr>
            </a:pPr>
            <a:r>
              <a:rPr lang="en-GB" altLang="en-US" sz="2400" b="1"/>
              <a:t>VAS  measurement  by  technical  equipment  was  very  much  disturbed  by  </a:t>
            </a:r>
            <a:r>
              <a:rPr lang="en-GB" altLang="en-US" sz="2400" b="1">
                <a:solidFill>
                  <a:schemeClr val="folHlink"/>
                </a:solidFill>
              </a:rPr>
              <a:t>breathing</a:t>
            </a:r>
            <a:r>
              <a:rPr lang="de-DE" altLang="en-US" sz="2400" b="1"/>
              <a:t>,  especially  on  the  Seismo-  and  Ballistogram  and  carotis  pulse.</a:t>
            </a:r>
            <a:r>
              <a:rPr lang="en-GB" altLang="en-US" sz="2400" b="1"/>
              <a:t> It  took  an  extremely  effort  to  differ  between  physiological  puls</a:t>
            </a:r>
            <a:r>
              <a:rPr lang="de-DE" altLang="en-US" sz="2400" b="1"/>
              <a:t>e</a:t>
            </a:r>
            <a:r>
              <a:rPr lang="en-GB" altLang="en-US" sz="2400" b="1"/>
              <a:t>-  irregularities  and VAS  signals</a:t>
            </a:r>
            <a:r>
              <a:rPr lang="de-DE" altLang="en-US" sz="2400" b="1"/>
              <a:t>.  Even  a  special  Computerprogramm  developed  for  the  MIR  experiments  was  involved</a:t>
            </a:r>
          </a:p>
          <a:p>
            <a:pPr>
              <a:buClr>
                <a:schemeClr val="folHlink"/>
              </a:buClr>
            </a:pPr>
            <a:r>
              <a:rPr lang="en-GB" altLang="en-US" sz="2400" b="1"/>
              <a:t>The  skin  with  all  its  sensors  is  very  much  more    sensitive  to  the  VAS  phenomenon  </a:t>
            </a:r>
          </a:p>
        </p:txBody>
      </p:sp>
    </p:spTree>
    <p:extLst>
      <p:ext uri="{BB962C8B-B14F-4D97-AF65-F5344CB8AC3E}">
        <p14:creationId xmlns:p14="http://schemas.microsoft.com/office/powerpoint/2010/main" val="37594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de-DE" altLang="en-US" b="1">
                <a:effectLst/>
                <a:latin typeface="Times New Roman" panose="02020603050405020304" pitchFamily="18" charset="0"/>
              </a:rPr>
              <a:t>Good  Luck  wishes  Andy</a:t>
            </a:r>
            <a:endParaRPr lang="en-GB" altLang="en-US" b="1">
              <a:effectLst/>
              <a:latin typeface="Times New Roman" panose="02020603050405020304" pitchFamily="18" charset="0"/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905000"/>
            <a:ext cx="6781800" cy="4267200"/>
          </a:xfrm>
        </p:spPr>
      </p:pic>
    </p:spTree>
    <p:extLst>
      <p:ext uri="{BB962C8B-B14F-4D97-AF65-F5344CB8AC3E}">
        <p14:creationId xmlns:p14="http://schemas.microsoft.com/office/powerpoint/2010/main" val="59852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7772400" cy="1143000"/>
          </a:xfrm>
          <a:solidFill>
            <a:srgbClr val="CCFF33"/>
          </a:solidFill>
        </p:spPr>
        <p:txBody>
          <a:bodyPr/>
          <a:lstStyle/>
          <a:p>
            <a:r>
              <a:rPr lang="de-DE" altLang="en-US" sz="4800" b="1">
                <a:latin typeface="Times New Roman" panose="02020603050405020304" pitchFamily="18" charset="0"/>
              </a:rPr>
              <a:t>Acupuncture  in  Praxis</a:t>
            </a:r>
            <a:endParaRPr lang="en-GB" altLang="en-US" sz="4800" b="1">
              <a:latin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200400"/>
            <a:ext cx="6400800" cy="2438400"/>
          </a:xfrm>
        </p:spPr>
        <p:txBody>
          <a:bodyPr/>
          <a:lstStyle/>
          <a:p>
            <a:r>
              <a:rPr lang="de-DE" altLang="en-US" sz="4400">
                <a:solidFill>
                  <a:srgbClr val="FFFF00"/>
                </a:solidFill>
              </a:rPr>
              <a:t>Presented</a:t>
            </a:r>
          </a:p>
          <a:p>
            <a:r>
              <a:rPr lang="de-DE" altLang="en-US" sz="4400">
                <a:solidFill>
                  <a:srgbClr val="FFFF00"/>
                </a:solidFill>
              </a:rPr>
              <a:t>by</a:t>
            </a:r>
          </a:p>
          <a:p>
            <a:r>
              <a:rPr lang="de-DE" altLang="en-US" sz="4400">
                <a:solidFill>
                  <a:srgbClr val="FFFF00"/>
                </a:solidFill>
              </a:rPr>
              <a:t>Andy  Roesti,  Switzerland</a:t>
            </a:r>
            <a:endParaRPr lang="en-GB" altLang="en-US" sz="4400">
              <a:solidFill>
                <a:srgbClr val="FFFF00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1"/>
            <a:ext cx="2058988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6" y="1676400"/>
            <a:ext cx="21383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5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685800"/>
            <a:ext cx="7772400" cy="5257800"/>
          </a:xfrm>
        </p:spPr>
      </p:pic>
    </p:spTree>
    <p:extLst>
      <p:ext uri="{BB962C8B-B14F-4D97-AF65-F5344CB8AC3E}">
        <p14:creationId xmlns:p14="http://schemas.microsoft.com/office/powerpoint/2010/main" val="166964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06149"/>
            <a:ext cx="7772400" cy="1089529"/>
          </a:xfrm>
          <a:ln/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de-CH" altLang="en-US" sz="3600" b="1">
                <a:latin typeface="Times New Roman" panose="02020603050405020304" pitchFamily="18" charset="0"/>
              </a:rPr>
              <a:t>The  Aura  </a:t>
            </a:r>
            <a:r>
              <a:rPr lang="de-CH" altLang="en-US" sz="3600" b="1">
                <a:latin typeface="Times New Roman" panose="02020603050405020304" pitchFamily="18" charset="0"/>
                <a:sym typeface="Symbol" panose="05050102010706020507" pitchFamily="18" charset="2"/>
              </a:rPr>
              <a:t>  </a:t>
            </a:r>
            <a:br>
              <a:rPr lang="de-CH" altLang="en-US" sz="3600" b="1">
                <a:latin typeface="Times New Roman" panose="02020603050405020304" pitchFamily="18" charset="0"/>
                <a:sym typeface="Symbol" panose="05050102010706020507" pitchFamily="18" charset="2"/>
              </a:rPr>
            </a:br>
            <a:r>
              <a:rPr lang="de-CH" altLang="en-US" sz="3600" b="1">
                <a:latin typeface="Times New Roman" panose="02020603050405020304" pitchFamily="18" charset="0"/>
                <a:sym typeface="Symbol" panose="05050102010706020507" pitchFamily="18" charset="2"/>
              </a:rPr>
              <a:t>Electromagnetic  Emanation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04109"/>
            <a:ext cx="10515600" cy="4351338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/>
          <a:lstStyle/>
          <a:p>
            <a:pPr>
              <a:buClr>
                <a:schemeClr val="folHlink"/>
              </a:buClr>
            </a:pP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The  Aura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any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creature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cybernetic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light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emanation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coherent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polarised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photon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-pool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cell-nuclei</a:t>
            </a:r>
            <a:endParaRPr lang="de-CH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folHlink"/>
              </a:buClr>
            </a:pP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Fermions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Bosons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special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oscillating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conditions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ethereal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vacuum</a:t>
            </a:r>
            <a:endParaRPr lang="de-CH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folHlink"/>
              </a:buClr>
            </a:pP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The  Aura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consists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electrical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-,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magnetical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-,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electromagnetical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-,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acoustic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Laser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emanation</a:t>
            </a:r>
            <a:r>
              <a:rPr lang="de-CH" altLang="en-US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88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Folie" r:id="rId4" imgW="4571967" imgH="3429060" progId="PowerPoint.Slide.8">
                  <p:embed/>
                </p:oleObj>
              </mc:Choice>
              <mc:Fallback>
                <p:oleObj name="Folie" r:id="rId4" imgW="4571967" imgH="342906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744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19288" y="404814"/>
            <a:ext cx="8062912" cy="5976937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The  </a:t>
            </a:r>
            <a:r>
              <a:rPr lang="de-CH" altLang="en-US" b="1" u="sng" dirty="0">
                <a:solidFill>
                  <a:schemeClr val="accent1">
                    <a:lumMod val="75000"/>
                  </a:schemeClr>
                </a:solidFill>
              </a:rPr>
              <a:t>quantitative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aspect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Aura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distance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patient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Reflecting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-Polaroid-Filter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In  an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oscillating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patient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Aura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ranges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between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5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30  cm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In  a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healthy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balanced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horse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e.g.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Aura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emanates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approximately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1 m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The  </a:t>
            </a:r>
            <a:r>
              <a:rPr lang="de-CH" altLang="en-US" b="1" u="sng" dirty="0">
                <a:solidFill>
                  <a:schemeClr val="accent1">
                    <a:lumMod val="75000"/>
                  </a:schemeClr>
                </a:solidFill>
              </a:rPr>
              <a:t>qualitative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aspect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Aura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deviation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Orthopathy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in  &lt;°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In  a  sick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patient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always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deal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a  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Heteropathy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15°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45°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till</a:t>
            </a:r>
            <a:r>
              <a:rPr lang="de-CH" altLang="en-US" b="1" dirty="0">
                <a:solidFill>
                  <a:schemeClr val="accent1">
                    <a:lumMod val="75000"/>
                  </a:schemeClr>
                </a:solidFill>
              </a:rPr>
              <a:t>  90°  in  </a:t>
            </a:r>
            <a:r>
              <a:rPr lang="de-CH" altLang="en-US" b="1" dirty="0" err="1">
                <a:solidFill>
                  <a:schemeClr val="accent1">
                    <a:lumMod val="75000"/>
                  </a:schemeClr>
                </a:solidFill>
              </a:rPr>
              <a:t>cancer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9" y="404813"/>
            <a:ext cx="8785225" cy="1223962"/>
          </a:xfrm>
          <a:solidFill>
            <a:srgbClr val="FFFF66"/>
          </a:solidFill>
          <a:ln/>
        </p:spPr>
        <p:txBody>
          <a:bodyPr/>
          <a:lstStyle/>
          <a:p>
            <a:r>
              <a:rPr lang="de-CH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Aura- / Electro-Magnetic-  Emanation</a:t>
            </a:r>
            <a:r>
              <a:rPr lang="de-CH" altLang="en-US" sz="3600" b="1">
                <a:latin typeface="Times New Roman" panose="02020603050405020304" pitchFamily="18" charset="0"/>
              </a:rPr>
              <a:t/>
            </a:r>
            <a:br>
              <a:rPr lang="de-CH" altLang="en-US" sz="3600" b="1">
                <a:latin typeface="Times New Roman" panose="02020603050405020304" pitchFamily="18" charset="0"/>
              </a:rPr>
            </a:br>
            <a:r>
              <a:rPr lang="de-CH" altLang="en-US" sz="3600" b="1">
                <a:latin typeface="Times New Roman" panose="02020603050405020304" pitchFamily="18" charset="0"/>
              </a:rPr>
              <a:t>Quantitative  Aspect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6934200" y="5562601"/>
            <a:ext cx="29718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de-CH" altLang="en-US" sz="2800" b="1" dirty="0" err="1">
                <a:solidFill>
                  <a:srgbClr val="0070C0"/>
                </a:solidFill>
              </a:rPr>
              <a:t>Reflecting</a:t>
            </a:r>
            <a:endParaRPr lang="de-CH" altLang="en-US" sz="2800" b="1" dirty="0">
              <a:solidFill>
                <a:srgbClr val="0070C0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de-CH" altLang="en-US" sz="2800" b="1" dirty="0">
                <a:solidFill>
                  <a:srgbClr val="0070C0"/>
                </a:solidFill>
              </a:rPr>
              <a:t>Polaroid  Filter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6172200" y="4724400"/>
            <a:ext cx="1066800" cy="533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800" b="1"/>
              <a:t>cm</a:t>
            </a:r>
            <a:endParaRPr lang="en-GB" altLang="en-US" sz="2800" b="1"/>
          </a:p>
        </p:txBody>
      </p:sp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989138"/>
            <a:ext cx="373062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7751763" y="2781300"/>
            <a:ext cx="1116012" cy="2376488"/>
          </a:xfrm>
          <a:prstGeom prst="parallelogram">
            <a:avLst>
              <a:gd name="adj" fmla="val 26741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4295776" y="3429000"/>
            <a:ext cx="38576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151314" y="3716338"/>
            <a:ext cx="4306887" cy="174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3935414" y="3933825"/>
            <a:ext cx="4537075" cy="71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3719514" y="4221164"/>
            <a:ext cx="4738687" cy="460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3216276" y="4508500"/>
            <a:ext cx="5013325" cy="635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18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026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685800"/>
            <a:ext cx="3657600" cy="5181600"/>
          </a:xfrm>
          <a:ln>
            <a:solidFill>
              <a:srgbClr val="99CC00"/>
            </a:solidFill>
          </a:ln>
        </p:spPr>
      </p:pic>
      <p:pic>
        <p:nvPicPr>
          <p:cNvPr id="68611" name="Picture 1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4572000" cy="350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" name="Rectangle 1029"/>
          <p:cNvSpPr>
            <a:spLocks noChangeArrowheads="1"/>
          </p:cNvSpPr>
          <p:nvPr/>
        </p:nvSpPr>
        <p:spPr bwMode="auto">
          <a:xfrm>
            <a:off x="2057400" y="5867400"/>
            <a:ext cx="365760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de-DE" altLang="en-US" sz="2400" b="1">
                <a:solidFill>
                  <a:srgbClr val="FF0000"/>
                </a:solidFill>
              </a:rPr>
              <a:t>Aura-Kirlian-Photography</a:t>
            </a:r>
            <a:endParaRPr kumimoji="1" lang="en-GB" altLang="en-US" sz="2400" b="1">
              <a:solidFill>
                <a:srgbClr val="FF0000"/>
              </a:solidFill>
            </a:endParaRPr>
          </a:p>
        </p:txBody>
      </p:sp>
      <p:sp>
        <p:nvSpPr>
          <p:cNvPr id="68614" name="Rectangle 1030"/>
          <p:cNvSpPr>
            <a:spLocks noChangeArrowheads="1"/>
          </p:cNvSpPr>
          <p:nvPr/>
        </p:nvSpPr>
        <p:spPr bwMode="auto">
          <a:xfrm>
            <a:off x="5943600" y="4267200"/>
            <a:ext cx="4572000" cy="14478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de-DE" altLang="en-US" sz="2400" b="1">
                <a:solidFill>
                  <a:srgbClr val="FF0000"/>
                </a:solidFill>
              </a:rPr>
              <a:t>Quantitative  Aspect  of  the  Aura</a:t>
            </a:r>
          </a:p>
          <a:p>
            <a:pPr algn="ctr"/>
            <a:r>
              <a:rPr kumimoji="1" lang="de-DE" altLang="en-US" sz="2400" b="1">
                <a:solidFill>
                  <a:srgbClr val="FF0000"/>
                </a:solidFill>
              </a:rPr>
              <a:t>Measuring  by  means  of</a:t>
            </a:r>
          </a:p>
          <a:p>
            <a:pPr algn="ctr"/>
            <a:r>
              <a:rPr kumimoji="1" lang="de-DE" altLang="en-US" sz="2400" b="1">
                <a:solidFill>
                  <a:srgbClr val="FF0000"/>
                </a:solidFill>
              </a:rPr>
              <a:t>the  Reflecting-Polaroid-Filter</a:t>
            </a:r>
            <a:endParaRPr kumimoji="1" lang="en-GB" alt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533400"/>
            <a:ext cx="6858000" cy="556260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9635" name="Line 3"/>
          <p:cNvSpPr>
            <a:spLocks noChangeShapeType="1"/>
          </p:cNvSpPr>
          <p:nvPr/>
        </p:nvSpPr>
        <p:spPr bwMode="auto">
          <a:xfrm flipV="1">
            <a:off x="2133600" y="533400"/>
            <a:ext cx="6934200" cy="2743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 flipV="1">
            <a:off x="2209800" y="1295400"/>
            <a:ext cx="6858000" cy="2819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 flipV="1">
            <a:off x="2209800" y="2133600"/>
            <a:ext cx="6858000" cy="2819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H="1" flipV="1">
            <a:off x="2209800" y="533400"/>
            <a:ext cx="6858000" cy="2819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H="1" flipV="1">
            <a:off x="2209800" y="1295400"/>
            <a:ext cx="6858000" cy="2819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flipH="1" flipV="1">
            <a:off x="2133600" y="1981200"/>
            <a:ext cx="6934200" cy="2895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2209800" y="3314700"/>
            <a:ext cx="6858000" cy="381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2209800" y="2667000"/>
            <a:ext cx="6858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2209800" y="2057400"/>
            <a:ext cx="6858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44" name="Oval 12"/>
          <p:cNvSpPr>
            <a:spLocks noChangeArrowheads="1"/>
          </p:cNvSpPr>
          <p:nvPr/>
        </p:nvSpPr>
        <p:spPr bwMode="auto">
          <a:xfrm>
            <a:off x="5029200" y="45720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5410200" y="4495801"/>
            <a:ext cx="13716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en-US" sz="2800" b="1">
                <a:solidFill>
                  <a:srgbClr val="0000FF"/>
                </a:solidFill>
              </a:rPr>
              <a:t>Health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69646" name="Oval 14"/>
          <p:cNvSpPr>
            <a:spLocks noChangeArrowheads="1"/>
          </p:cNvSpPr>
          <p:nvPr/>
        </p:nvSpPr>
        <p:spPr bwMode="auto">
          <a:xfrm>
            <a:off x="5029200" y="5181600"/>
            <a:ext cx="304800" cy="3048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5410200" y="5105401"/>
            <a:ext cx="17526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en-US" sz="2800" b="1" dirty="0" err="1">
                <a:solidFill>
                  <a:srgbClr val="FF0000"/>
                </a:solidFill>
              </a:rPr>
              <a:t>Pathology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4114800" y="533400"/>
            <a:ext cx="48768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altLang="en-US" sz="3200" b="1" dirty="0">
                <a:solidFill>
                  <a:schemeClr val="accent1">
                    <a:lumMod val="75000"/>
                  </a:schemeClr>
                </a:solidFill>
              </a:rPr>
              <a:t>Aura  Qualitative  </a:t>
            </a:r>
            <a:r>
              <a:rPr lang="de-CH" altLang="en-US" sz="3200" b="1" dirty="0" err="1">
                <a:solidFill>
                  <a:schemeClr val="accent1">
                    <a:lumMod val="75000"/>
                  </a:schemeClr>
                </a:solidFill>
              </a:rPr>
              <a:t>Aspect</a:t>
            </a:r>
            <a:endParaRPr lang="en-US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4572000" y="1143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400"/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4343401" y="914400"/>
            <a:ext cx="267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en-US" sz="2400" b="1"/>
              <a:t>Qualitative  Aspect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169893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76250"/>
            <a:ext cx="7772400" cy="1143000"/>
          </a:xfrm>
          <a:solidFill>
            <a:schemeClr val="folHlink"/>
          </a:solidFill>
          <a:ln/>
        </p:spPr>
        <p:txBody>
          <a:bodyPr/>
          <a:lstStyle/>
          <a:p>
            <a:r>
              <a:rPr lang="de-DE" altLang="en-US" sz="6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Different  </a:t>
            </a:r>
            <a:r>
              <a:rPr lang="de-DE" altLang="en-US" sz="6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Names</a:t>
            </a:r>
            <a:endParaRPr lang="de-DE" altLang="en-US" sz="6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8534400" cy="4114800"/>
          </a:xfrm>
        </p:spPr>
        <p:txBody>
          <a:bodyPr/>
          <a:lstStyle/>
          <a:p>
            <a:pPr>
              <a:buClr>
                <a:schemeClr val="folHlink"/>
              </a:buClr>
            </a:pPr>
            <a:r>
              <a:rPr lang="de-DE" altLang="en-US" sz="3600" b="1"/>
              <a:t>RAC:  R</a:t>
            </a:r>
            <a:r>
              <a:rPr lang="de-DE" altLang="en-US" sz="3600" b="1">
                <a:cs typeface="Times New Roman" panose="02020603050405020304" pitchFamily="18" charset="0"/>
              </a:rPr>
              <a:t>é</a:t>
            </a:r>
            <a:r>
              <a:rPr lang="de-DE" altLang="en-US" sz="3600" b="1"/>
              <a:t>flex  Auriculo  Cardiac</a:t>
            </a:r>
            <a:r>
              <a:rPr lang="de-DE" altLang="en-US" sz="3600"/>
              <a:t> </a:t>
            </a:r>
            <a:r>
              <a:rPr lang="de-DE" altLang="en-US" sz="1200"/>
              <a:t>(1968  Nogier)</a:t>
            </a:r>
          </a:p>
          <a:p>
            <a:pPr>
              <a:buClr>
                <a:schemeClr val="folHlink"/>
              </a:buClr>
            </a:pPr>
            <a:r>
              <a:rPr lang="de-DE" altLang="en-US" sz="3600" b="1"/>
              <a:t>RAC:  R</a:t>
            </a:r>
            <a:r>
              <a:rPr lang="de-DE" altLang="en-US" sz="3600" b="1">
                <a:cs typeface="Times New Roman" panose="02020603050405020304" pitchFamily="18" charset="0"/>
              </a:rPr>
              <a:t>é</a:t>
            </a:r>
            <a:r>
              <a:rPr lang="de-DE" altLang="en-US" sz="3600" b="1"/>
              <a:t>ponse  Autnome  Circulatoire</a:t>
            </a:r>
          </a:p>
          <a:p>
            <a:pPr>
              <a:buClr>
                <a:schemeClr val="folHlink"/>
              </a:buClr>
            </a:pPr>
            <a:r>
              <a:rPr lang="de-DE" altLang="en-US" sz="3600" b="1"/>
              <a:t>ACR:  Arterial  Cardiac  Reflex</a:t>
            </a:r>
            <a:r>
              <a:rPr lang="de-DE" altLang="en-US" sz="3600"/>
              <a:t>  </a:t>
            </a:r>
            <a:r>
              <a:rPr lang="de-DE" altLang="en-US" sz="1200"/>
              <a:t>(Kenyon)</a:t>
            </a:r>
            <a:r>
              <a:rPr lang="de-DE" altLang="en-US" sz="3600"/>
              <a:t>  </a:t>
            </a:r>
          </a:p>
          <a:p>
            <a:pPr>
              <a:buClr>
                <a:schemeClr val="folHlink"/>
              </a:buClr>
            </a:pPr>
            <a:r>
              <a:rPr lang="de-DE" altLang="en-US" sz="3600" b="1"/>
              <a:t>ART:  Arterial  Resonance  Test</a:t>
            </a:r>
            <a:r>
              <a:rPr lang="de-DE" altLang="en-US" sz="3600"/>
              <a:t>  </a:t>
            </a:r>
            <a:r>
              <a:rPr lang="de-DE" altLang="en-US" sz="1200"/>
              <a:t>(Wiebicke)</a:t>
            </a:r>
          </a:p>
          <a:p>
            <a:pPr>
              <a:buClr>
                <a:schemeClr val="folHlink"/>
              </a:buClr>
            </a:pPr>
            <a:r>
              <a:rPr lang="de-DE" altLang="en-US" sz="3600" b="1">
                <a:solidFill>
                  <a:schemeClr val="folHlink"/>
                </a:solidFill>
              </a:rPr>
              <a:t>VAS:  Vaso  Autonomic  Signal  </a:t>
            </a:r>
            <a:r>
              <a:rPr lang="de-DE" altLang="en-US" sz="1200" b="1">
                <a:solidFill>
                  <a:schemeClr val="folHlink"/>
                </a:solidFill>
              </a:rPr>
              <a:t>(De Sousa)</a:t>
            </a:r>
          </a:p>
          <a:p>
            <a:pPr>
              <a:buClr>
                <a:schemeClr val="folHlink"/>
              </a:buClr>
            </a:pPr>
            <a:r>
              <a:rPr lang="de-DE" altLang="en-US" sz="3600" b="1"/>
              <a:t>Chinese  subjective  Pulse  Diagnosis</a:t>
            </a:r>
          </a:p>
          <a:p>
            <a:endParaRPr lang="de-DE" altLang="en-US" sz="1200" b="1"/>
          </a:p>
          <a:p>
            <a:endParaRPr lang="de-DE" altLang="en-US" sz="12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763000" y="2133600"/>
            <a:ext cx="9144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en-US" sz="1200" b="1" dirty="0">
                <a:solidFill>
                  <a:srgbClr val="FFFF00"/>
                </a:solidFill>
              </a:rPr>
              <a:t>1945  </a:t>
            </a:r>
            <a:r>
              <a:rPr lang="de-DE" altLang="en-US" sz="1200" b="1" dirty="0" err="1">
                <a:solidFill>
                  <a:srgbClr val="FFFF00"/>
                </a:solidFill>
              </a:rPr>
              <a:t>Leriche</a:t>
            </a:r>
            <a:endParaRPr lang="de-DE" altLang="en-US" sz="1200" b="1" dirty="0">
              <a:solidFill>
                <a:srgbClr val="FFFF00"/>
              </a:solidFill>
            </a:endParaRPr>
          </a:p>
          <a:p>
            <a:pPr algn="ctr"/>
            <a:r>
              <a:rPr lang="de-DE" altLang="en-US" sz="1200" b="1" dirty="0">
                <a:solidFill>
                  <a:srgbClr val="FFFF00"/>
                </a:solidFill>
              </a:rPr>
              <a:t>1968  </a:t>
            </a:r>
            <a:r>
              <a:rPr lang="de-DE" altLang="en-US" sz="1200" b="1" dirty="0" err="1">
                <a:solidFill>
                  <a:srgbClr val="FFFF00"/>
                </a:solidFill>
              </a:rPr>
              <a:t>Nogier</a:t>
            </a:r>
            <a:endParaRPr lang="en-GB" alt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5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550" y="260350"/>
            <a:ext cx="7010400" cy="762000"/>
          </a:xfrm>
          <a:ln/>
        </p:spPr>
        <p:txBody>
          <a:bodyPr anchor="t"/>
          <a:lstStyle/>
          <a:p>
            <a:pPr algn="l"/>
            <a:r>
              <a:rPr lang="de-DE" altLang="en-US" sz="3600" b="1"/>
              <a:t>	</a:t>
            </a:r>
            <a:r>
              <a:rPr lang="de-DE" altLang="en-US" sz="4000" b="1">
                <a:latin typeface="Times New Roman" panose="02020603050405020304" pitchFamily="18" charset="0"/>
              </a:rPr>
              <a:t>Oscillation  </a:t>
            </a:r>
            <a:r>
              <a:rPr lang="de-DE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Definition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371600"/>
            <a:ext cx="8496300" cy="522605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Normally  we  obtain  always  the  same  </a:t>
            </a:r>
            <a:r>
              <a:rPr lang="en-GB" altLang="en-US" b="1" dirty="0" err="1">
                <a:solidFill>
                  <a:schemeClr val="accent1">
                    <a:lumMod val="75000"/>
                  </a:schemeClr>
                </a:solidFill>
              </a:rPr>
              <a:t>reflectory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  answer,  whenever  the  same  stimulus  is  provoking  the  bodies  surface.  On  the  other  hand  we  obtain   in  an  oscillating  body  always  a  different  </a:t>
            </a:r>
            <a:r>
              <a:rPr lang="en-GB" altLang="en-US" b="1" dirty="0" err="1">
                <a:solidFill>
                  <a:schemeClr val="accent1">
                    <a:lumMod val="75000"/>
                  </a:schemeClr>
                </a:solidFill>
              </a:rPr>
              <a:t>reflectory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  answer 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Aetiologically  it  is  supposed  to  be  a  disturbed  irritation  of the  </a:t>
            </a:r>
            <a:r>
              <a:rPr lang="en-GB" altLang="en-US" b="1" dirty="0" err="1">
                <a:solidFill>
                  <a:schemeClr val="accent1">
                    <a:lumMod val="75000"/>
                  </a:schemeClr>
                </a:solidFill>
              </a:rPr>
              <a:t>formatio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altLang="en-US" b="1" dirty="0" err="1">
                <a:solidFill>
                  <a:schemeClr val="accent1">
                    <a:lumMod val="75000"/>
                  </a:schemeClr>
                </a:solidFill>
              </a:rPr>
              <a:t>reticularis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  in  the  brain  stem,  which  is  provoked  through  manifold  </a:t>
            </a:r>
            <a:r>
              <a:rPr lang="en-GB" altLang="en-US" b="1" dirty="0" err="1">
                <a:solidFill>
                  <a:schemeClr val="accent1">
                    <a:lumMod val="75000"/>
                  </a:schemeClr>
                </a:solidFill>
              </a:rPr>
              <a:t>exogenic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,  endogenic,  iatrogenic,  hidden  and  mute  </a:t>
            </a:r>
            <a:r>
              <a:rPr lang="en-GB" altLang="en-US" b="1" dirty="0" err="1">
                <a:solidFill>
                  <a:schemeClr val="accent1">
                    <a:lumMod val="75000"/>
                  </a:schemeClr>
                </a:solidFill>
              </a:rPr>
              <a:t>disturbancy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  focus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Often  we  find  fatal  combinations  of  different  </a:t>
            </a:r>
            <a:r>
              <a:rPr lang="en-GB" altLang="en-US" b="1" dirty="0" err="1">
                <a:solidFill>
                  <a:schemeClr val="accent1">
                    <a:lumMod val="75000"/>
                  </a:schemeClr>
                </a:solidFill>
              </a:rPr>
              <a:t>disturbancy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</a:rPr>
              <a:t>  fields</a:t>
            </a:r>
          </a:p>
        </p:txBody>
      </p:sp>
    </p:spTree>
    <p:extLst>
      <p:ext uri="{BB962C8B-B14F-4D97-AF65-F5344CB8AC3E}">
        <p14:creationId xmlns:p14="http://schemas.microsoft.com/office/powerpoint/2010/main" val="3266924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7772400" cy="1143000"/>
          </a:xfrm>
          <a:ln/>
        </p:spPr>
        <p:txBody>
          <a:bodyPr/>
          <a:lstStyle/>
          <a:p>
            <a:r>
              <a:rPr lang="de-DE" altLang="en-US" sz="4800" b="1">
                <a:latin typeface="Times New Roman" panose="02020603050405020304" pitchFamily="18" charset="0"/>
              </a:rPr>
              <a:t>Anti - Oscillation</a:t>
            </a:r>
            <a:endParaRPr lang="en-GB" altLang="en-US" sz="4800" b="1">
              <a:latin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73239"/>
            <a:ext cx="7772400" cy="4751387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/>
              <a:t>Yintang,  EX-HN3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/>
              <a:t>KI03, Source  Pt  of  KI  Meridian,  mostly  together  with  BL60.  Single-Needle-Technique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/>
              <a:t>Californian  Flower  Essences:  Black  Berry,  Star  Thistle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/>
              <a:t>Self  Heal:  SI07-1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/>
              <a:t>Hom</a:t>
            </a:r>
            <a:r>
              <a:rPr lang="de-DE" altLang="en-US" b="1">
                <a:cs typeface="Times New Roman" panose="02020603050405020304" pitchFamily="18" charset="0"/>
              </a:rPr>
              <a:t>œ</a:t>
            </a:r>
            <a:r>
              <a:rPr lang="de-DE" altLang="en-US" b="1"/>
              <a:t>opathic / Isopathic  Treatment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/>
              <a:t>Fr 9592 Hz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endParaRPr lang="en-GB" altLang="en-US" b="1"/>
          </a:p>
        </p:txBody>
      </p:sp>
    </p:spTree>
    <p:extLst>
      <p:ext uri="{BB962C8B-B14F-4D97-AF65-F5344CB8AC3E}">
        <p14:creationId xmlns:p14="http://schemas.microsoft.com/office/powerpoint/2010/main" val="13259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458200" cy="1447800"/>
          </a:xfrm>
          <a:ln/>
        </p:spPr>
        <p:txBody>
          <a:bodyPr/>
          <a:lstStyle/>
          <a:p>
            <a:r>
              <a:rPr lang="de-DE" altLang="en-US" sz="4000" b="1">
                <a:latin typeface="Times New Roman" panose="02020603050405020304" pitchFamily="18" charset="0"/>
              </a:rPr>
              <a:t>Checking  Yintang  for  Oscillation</a:t>
            </a:r>
            <a:endParaRPr lang="en-GB" altLang="en-US" sz="4000" b="1">
              <a:latin typeface="Times New Roman" panose="02020603050405020304" pitchFamily="18" charset="0"/>
            </a:endParaRPr>
          </a:p>
        </p:txBody>
      </p:sp>
      <p:pic>
        <p:nvPicPr>
          <p:cNvPr id="43014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1989138"/>
            <a:ext cx="3527425" cy="4679950"/>
          </a:xfrm>
          <a:noFill/>
          <a:ln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2060576"/>
            <a:ext cx="4968875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4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609600"/>
            <a:ext cx="8640762" cy="838200"/>
          </a:xfrm>
          <a:ln/>
        </p:spPr>
        <p:txBody>
          <a:bodyPr/>
          <a:lstStyle/>
          <a:p>
            <a:r>
              <a:rPr lang="de-DE" altLang="en-US" sz="3600" b="1">
                <a:latin typeface="Times New Roman" panose="02020603050405020304" pitchFamily="18" charset="0"/>
              </a:rPr>
              <a:t>Single  Needle  Technique  acc.  to  Andy</a:t>
            </a:r>
            <a:endParaRPr lang="en-GB" altLang="en-US" sz="3600" b="1">
              <a:latin typeface="Times New Roman" panose="02020603050405020304" pitchFamily="18" charset="0"/>
            </a:endParaRP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4191001" y="1600200"/>
          <a:ext cx="2862263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PhotoSuite Image" r:id="rId4" imgW="1661040" imgH="2697480" progId="PhotoSuite.Image">
                  <p:embed/>
                </p:oleObj>
              </mc:Choice>
              <mc:Fallback>
                <p:oleObj name="PhotoSuite Image" r:id="rId4" imgW="1661040" imgH="2697480" progId="PhotoSuite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1600200"/>
                        <a:ext cx="2862263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6172201" y="5410200"/>
            <a:ext cx="976313" cy="304800"/>
          </a:xfrm>
          <a:prstGeom prst="leftArrow">
            <a:avLst>
              <a:gd name="adj1" fmla="val 50000"/>
              <a:gd name="adj2" fmla="val 80078"/>
            </a:avLst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467600" y="5029200"/>
            <a:ext cx="1981200" cy="6858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000" b="1" dirty="0" err="1">
                <a:solidFill>
                  <a:schemeClr val="accent1">
                    <a:lumMod val="75000"/>
                  </a:schemeClr>
                </a:solidFill>
              </a:rPr>
              <a:t>Rear</a:t>
            </a:r>
            <a:r>
              <a:rPr lang="de-DE" altLang="en-US" sz="2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sz="2000" b="1" dirty="0" err="1">
                <a:solidFill>
                  <a:schemeClr val="accent1">
                    <a:lumMod val="75000"/>
                  </a:schemeClr>
                </a:solidFill>
              </a:rPr>
              <a:t>Chesunt</a:t>
            </a:r>
            <a:endParaRPr lang="de-DE" alt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de-DE" altLang="en-US" sz="2000" b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de-DE" altLang="en-US" sz="2000" b="1" dirty="0">
                <a:solidFill>
                  <a:schemeClr val="accent1">
                    <a:lumMod val="75000"/>
                  </a:schemeClr>
                </a:solidFill>
              </a:rPr>
              <a:t>  medial</a:t>
            </a:r>
            <a:endParaRPr lang="en-GB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524000" y="2667000"/>
            <a:ext cx="2819400" cy="12954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400" b="1" dirty="0" err="1">
                <a:solidFill>
                  <a:schemeClr val="accent1">
                    <a:lumMod val="75000"/>
                  </a:schemeClr>
                </a:solidFill>
              </a:rPr>
              <a:t>Sting</a:t>
            </a:r>
            <a:r>
              <a:rPr lang="de-DE" altLang="en-US" sz="2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sz="24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endParaRPr lang="de-DE" alt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de-DE" altLang="en-US" sz="2400" b="1" dirty="0" err="1">
                <a:solidFill>
                  <a:schemeClr val="accent1">
                    <a:lumMod val="75000"/>
                  </a:schemeClr>
                </a:solidFill>
              </a:rPr>
              <a:t>needle</a:t>
            </a:r>
            <a:r>
              <a:rPr lang="de-DE" altLang="en-US" sz="2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sz="2400" b="1" dirty="0" err="1">
                <a:solidFill>
                  <a:schemeClr val="accent1">
                    <a:lumMod val="75000"/>
                  </a:schemeClr>
                </a:solidFill>
              </a:rPr>
              <a:t>undeneeth</a:t>
            </a:r>
            <a:endParaRPr lang="de-DE" alt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de-DE" altLang="en-US" sz="2400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altLang="en-US" sz="2400" b="1" dirty="0">
                <a:solidFill>
                  <a:schemeClr val="accent1">
                    <a:lumMod val="75000"/>
                  </a:schemeClr>
                </a:solidFill>
              </a:rPr>
              <a:t>  Achilles  </a:t>
            </a:r>
            <a:r>
              <a:rPr lang="de-DE" altLang="en-US" sz="2400" b="1" dirty="0" err="1">
                <a:solidFill>
                  <a:schemeClr val="accent1">
                    <a:lumMod val="75000"/>
                  </a:schemeClr>
                </a:solidFill>
              </a:rPr>
              <a:t>Tendon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4343401" y="3276600"/>
            <a:ext cx="595313" cy="228600"/>
          </a:xfrm>
          <a:prstGeom prst="rightArrow">
            <a:avLst>
              <a:gd name="adj1" fmla="val 50000"/>
              <a:gd name="adj2" fmla="val 65104"/>
            </a:avLst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438400" y="4191000"/>
            <a:ext cx="990600" cy="5334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400" b="1" dirty="0">
                <a:solidFill>
                  <a:schemeClr val="accent1">
                    <a:lumMod val="75000"/>
                  </a:schemeClr>
                </a:solidFill>
              </a:rPr>
              <a:t>BL60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7467600" y="3048000"/>
            <a:ext cx="914400" cy="5334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400" b="1" dirty="0">
                <a:solidFill>
                  <a:schemeClr val="accent1">
                    <a:lumMod val="75000"/>
                  </a:schemeClr>
                </a:solidFill>
              </a:rPr>
              <a:t>KI03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3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260350"/>
            <a:ext cx="7162800" cy="990600"/>
          </a:xfrm>
          <a:ln/>
        </p:spPr>
        <p:txBody>
          <a:bodyPr/>
          <a:lstStyle/>
          <a:p>
            <a:r>
              <a:rPr lang="de-DE" altLang="en-US" sz="4000" b="1">
                <a:latin typeface="Times New Roman" panose="02020603050405020304" pitchFamily="18" charset="0"/>
              </a:rPr>
              <a:t>Inversion    </a:t>
            </a:r>
            <a:r>
              <a:rPr lang="de-DE" altLang="en-US" sz="4000" b="1">
                <a:solidFill>
                  <a:srgbClr val="003399"/>
                </a:solidFill>
                <a:latin typeface="Times New Roman" panose="02020603050405020304" pitchFamily="18" charset="0"/>
              </a:rPr>
              <a:t>Definition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1" y="1676400"/>
            <a:ext cx="8569325" cy="492125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Inversion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a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reflectory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blockage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Ggl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.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stellatum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a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mechanical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blockage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rib</a:t>
            </a:r>
            <a:endParaRPr lang="de-DE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This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causes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a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complete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exchange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reflectorial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behaviour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sympathetic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parasympathetic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areas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body</a:t>
            </a:r>
            <a:endParaRPr lang="de-DE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The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swimming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trunk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area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area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above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clavicle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becomes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sympathetic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rest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body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below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clavicle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becomes</a:t>
            </a:r>
            <a:r>
              <a:rPr lang="de-DE" alt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DE" altLang="en-US" b="1" dirty="0" err="1">
                <a:solidFill>
                  <a:schemeClr val="accent1">
                    <a:lumMod val="75000"/>
                  </a:schemeClr>
                </a:solidFill>
              </a:rPr>
              <a:t>parasympathetic</a:t>
            </a:r>
            <a:endParaRPr lang="de-DE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43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6553200" cy="990600"/>
          </a:xfrm>
          <a:ln/>
        </p:spPr>
        <p:txBody>
          <a:bodyPr/>
          <a:lstStyle/>
          <a:p>
            <a:r>
              <a:rPr lang="de-DE" altLang="en-US" sz="5400" b="1">
                <a:latin typeface="Times New Roman" panose="02020603050405020304" pitchFamily="18" charset="0"/>
              </a:rPr>
              <a:t>Inversion</a:t>
            </a:r>
            <a:endParaRPr lang="en-GB" altLang="en-US" sz="5400" b="1">
              <a:latin typeface="Times New Roman" panose="02020603050405020304" pitchFamily="18" charset="0"/>
            </a:endParaRPr>
          </a:p>
        </p:txBody>
      </p:sp>
      <p:graphicFrame>
        <p:nvGraphicFramePr>
          <p:cNvPr id="47107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774826" y="1484313"/>
          <a:ext cx="3268663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PhotoSuite Image" r:id="rId4" imgW="2072520" imgH="3139560" progId="PhotoSuite.Image">
                  <p:embed/>
                </p:oleObj>
              </mc:Choice>
              <mc:Fallback>
                <p:oleObj name="PhotoSuite Image" r:id="rId4" imgW="2072520" imgH="3139560" progId="PhotoSuite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1484313"/>
                        <a:ext cx="3268663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232400" y="1557339"/>
            <a:ext cx="52832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3200" b="1">
                <a:solidFill>
                  <a:schemeClr val="folHlink"/>
                </a:solidFill>
              </a:rPr>
              <a:t>Local  sweeting in front of the</a:t>
            </a:r>
          </a:p>
          <a:p>
            <a:pPr algn="ctr"/>
            <a:r>
              <a:rPr lang="de-DE" altLang="en-US" sz="3200" b="1">
                <a:solidFill>
                  <a:schemeClr val="folHlink"/>
                </a:solidFill>
              </a:rPr>
              <a:t> shoulder blade after  a  race</a:t>
            </a:r>
          </a:p>
          <a:p>
            <a:pPr algn="ctr"/>
            <a:r>
              <a:rPr lang="de-DE" altLang="en-US" sz="3200" b="1">
                <a:solidFill>
                  <a:schemeClr val="folHlink"/>
                </a:solidFill>
              </a:rPr>
              <a:t>indicates pain and</a:t>
            </a:r>
          </a:p>
          <a:p>
            <a:pPr algn="ctr"/>
            <a:r>
              <a:rPr lang="de-DE" altLang="en-US" sz="3200" b="1">
                <a:solidFill>
                  <a:schemeClr val="folHlink"/>
                </a:solidFill>
              </a:rPr>
              <a:t>  Inversion</a:t>
            </a:r>
            <a:endParaRPr lang="en-GB" altLang="en-US" sz="3200" b="1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7772400" cy="1143000"/>
          </a:xfrm>
          <a:ln/>
        </p:spPr>
        <p:txBody>
          <a:bodyPr/>
          <a:lstStyle/>
          <a:p>
            <a:r>
              <a:rPr lang="de-DE" altLang="en-US" sz="4800" b="1">
                <a:latin typeface="Times New Roman" panose="02020603050405020304" pitchFamily="18" charset="0"/>
              </a:rPr>
              <a:t>Anti - Inversion</a:t>
            </a:r>
            <a:endParaRPr lang="en-GB" altLang="en-US" sz="4800" b="1">
              <a:latin typeface="Times New Roman" panose="02020603050405020304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950" y="1773238"/>
            <a:ext cx="8928100" cy="467995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>
                <a:solidFill>
                  <a:schemeClr val="folHlink"/>
                </a:solidFill>
              </a:rPr>
              <a:t>3E 15,  LI 16</a:t>
            </a:r>
            <a:r>
              <a:rPr lang="de-DE" altLang="en-US"/>
              <a:t>:  Ggl.  Stellatum,  local  Pts  </a:t>
            </a:r>
            <a:r>
              <a:rPr lang="de-DE" altLang="en-US" b="1" u="sng"/>
              <a:t>Mesotherapy</a:t>
            </a:r>
            <a:r>
              <a:rPr lang="de-DE" altLang="en-US"/>
              <a:t>:  e.g.  5cc  SeE  </a:t>
            </a:r>
            <a:r>
              <a:rPr lang="de-DE" altLang="en-US">
                <a:cs typeface="Times New Roman" panose="02020603050405020304" pitchFamily="18" charset="0"/>
              </a:rPr>
              <a:t>+  5cc  Lidocain 2%  =&gt; 10cc  SeE/Lidocaine at 1%, or proper, classical   </a:t>
            </a:r>
            <a:r>
              <a:rPr lang="de-DE" altLang="en-US" b="1" u="sng">
                <a:cs typeface="Times New Roman" panose="02020603050405020304" pitchFamily="18" charset="0"/>
              </a:rPr>
              <a:t>Neuraltherapy</a:t>
            </a:r>
            <a:r>
              <a:rPr lang="de-DE" altLang="en-US" b="1">
                <a:cs typeface="Times New Roman" panose="02020603050405020304" pitchFamily="18" charset="0"/>
              </a:rPr>
              <a:t>:  </a:t>
            </a:r>
            <a:r>
              <a:rPr lang="de-DE" altLang="en-US">
                <a:cs typeface="Times New Roman" panose="02020603050405020304" pitchFamily="18" charset="0"/>
              </a:rPr>
              <a:t> 5cc  Xyloneural® 1%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>
                <a:solidFill>
                  <a:schemeClr val="folHlink"/>
                </a:solidFill>
                <a:cs typeface="Times New Roman" panose="02020603050405020304" pitchFamily="18" charset="0"/>
              </a:rPr>
              <a:t>PC 6:</a:t>
            </a:r>
            <a:r>
              <a:rPr lang="de-DE" altLang="en-US">
                <a:cs typeface="Times New Roman" panose="02020603050405020304" pitchFamily="18" charset="0"/>
              </a:rPr>
              <a:t>  Front  chestnut,  Cardinal Pt,  Luo  Pt =&gt; </a:t>
            </a:r>
            <a:r>
              <a:rPr lang="de-DE" altLang="en-US" b="1">
                <a:cs typeface="Times New Roman" panose="02020603050405020304" pitchFamily="18" charset="0"/>
              </a:rPr>
              <a:t>TH 4:</a:t>
            </a:r>
            <a:r>
              <a:rPr lang="de-DE" altLang="en-US">
                <a:cs typeface="Times New Roman" panose="02020603050405020304" pitchFamily="18" charset="0"/>
              </a:rPr>
              <a:t> (endocrine  pancreas/insuline):  opens  the  extrameridian  Yin  Wei  Mai.  Dry  needeling  or  Mesotherapy,  (Res.  Californian  Flower  Essence:  Quacking  Grass)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/>
              <a:t>Hom</a:t>
            </a:r>
            <a:r>
              <a:rPr lang="de-DE" altLang="en-US" b="1">
                <a:cs typeface="Times New Roman" panose="02020603050405020304" pitchFamily="18" charset="0"/>
              </a:rPr>
              <a:t>œ</a:t>
            </a:r>
            <a:r>
              <a:rPr lang="de-DE" altLang="en-US" b="1"/>
              <a:t>opathic / Isopathic  Treatment</a:t>
            </a:r>
            <a:endParaRPr lang="en-GB" altLang="en-US" b="1"/>
          </a:p>
        </p:txBody>
      </p:sp>
    </p:spTree>
    <p:extLst>
      <p:ext uri="{BB962C8B-B14F-4D97-AF65-F5344CB8AC3E}">
        <p14:creationId xmlns:p14="http://schemas.microsoft.com/office/powerpoint/2010/main" val="289498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476250"/>
            <a:ext cx="7696200" cy="838200"/>
          </a:xfrm>
          <a:ln/>
        </p:spPr>
        <p:txBody>
          <a:bodyPr/>
          <a:lstStyle/>
          <a:p>
            <a:r>
              <a:rPr lang="de-DE" altLang="en-US" b="1">
                <a:effectLst/>
                <a:latin typeface="Times New Roman" panose="02020603050405020304" pitchFamily="18" charset="0"/>
              </a:rPr>
              <a:t>Inversion - Mesotherapy</a:t>
            </a:r>
            <a:endParaRPr lang="en-GB" altLang="en-US" b="1"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49155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981200" y="1447801"/>
          <a:ext cx="7543800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orelPhotoPaint.Image.7" r:id="rId4" imgW="1164240" imgH="804605" progId="CorelPhotoPaint.Image.7">
                  <p:embed/>
                </p:oleObj>
              </mc:Choice>
              <mc:Fallback>
                <p:oleObj name="CorelPhotoPaint.Image.7" r:id="rId4" imgW="1164240" imgH="804605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47801"/>
                        <a:ext cx="7543800" cy="501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282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001000" cy="1143000"/>
          </a:xfrm>
          <a:ln/>
        </p:spPr>
        <p:txBody>
          <a:bodyPr/>
          <a:lstStyle/>
          <a:p>
            <a:r>
              <a:rPr lang="de-DE" altLang="en-US" b="1">
                <a:effectLst/>
                <a:latin typeface="Times New Roman" panose="02020603050405020304" pitchFamily="18" charset="0"/>
              </a:rPr>
              <a:t>Inversion - Chiropractically</a:t>
            </a:r>
            <a:endParaRPr lang="en-GB" altLang="en-US" b="1"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50179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981200" y="1600200"/>
          <a:ext cx="7391400" cy="477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orelPhotoPaint.Image.7" r:id="rId4" imgW="1188421" imgH="767902" progId="CorelPhotoPaint.Image.7">
                  <p:embed/>
                </p:oleObj>
              </mc:Choice>
              <mc:Fallback>
                <p:oleObj name="CorelPhotoPaint.Image.7" r:id="rId4" imgW="1188421" imgH="767902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00200"/>
                        <a:ext cx="7391400" cy="477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84326"/>
            <a:ext cx="75438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67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3089" y="228600"/>
            <a:ext cx="6008687" cy="6324600"/>
          </a:xfrm>
        </p:spPr>
      </p:pic>
    </p:spTree>
    <p:extLst>
      <p:ext uri="{BB962C8B-B14F-4D97-AF65-F5344CB8AC3E}">
        <p14:creationId xmlns:p14="http://schemas.microsoft.com/office/powerpoint/2010/main" val="208650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609600"/>
            <a:ext cx="8640763" cy="1143000"/>
          </a:xfrm>
          <a:solidFill>
            <a:schemeClr val="folHlink"/>
          </a:solidFill>
          <a:ln/>
        </p:spPr>
        <p:txBody>
          <a:bodyPr/>
          <a:lstStyle/>
          <a:p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VAS:  Vaso  </a:t>
            </a:r>
            <a:r>
              <a:rPr lang="de-DE" altLang="en-US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Autonomic</a:t>
            </a:r>
            <a:r>
              <a:rPr lang="de-DE" alt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  Signal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981200"/>
            <a:ext cx="75438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/>
              <a:t>No  information  of  a  standing  wave  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/>
              <a:t>Not  a  reaction  of  the  peripheral  glomi  carotici,  regulating  blood  flow  and  temperature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>
                <a:solidFill>
                  <a:schemeClr val="folHlink"/>
                </a:solidFill>
              </a:rPr>
              <a:t>Its  a  variability  of  the  heartbeat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de-DE" altLang="en-US" b="1">
                <a:solidFill>
                  <a:schemeClr val="folHlink"/>
                </a:solidFill>
              </a:rPr>
              <a:t>Its  a  variability  of  blood  pressure  in the  time</a:t>
            </a:r>
            <a:r>
              <a:rPr lang="de-DE" altLang="en-US" b="1"/>
              <a:t>  and  not  anymore  in  the  length  of  measurement</a:t>
            </a:r>
          </a:p>
        </p:txBody>
      </p:sp>
    </p:spTree>
    <p:extLst>
      <p:ext uri="{BB962C8B-B14F-4D97-AF65-F5344CB8AC3E}">
        <p14:creationId xmlns:p14="http://schemas.microsoft.com/office/powerpoint/2010/main" val="2215869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18488" cy="1905000"/>
          </a:xfrm>
          <a:solidFill>
            <a:schemeClr val="folHlink"/>
          </a:solidFill>
          <a:ln/>
        </p:spPr>
        <p:txBody>
          <a:bodyPr/>
          <a:lstStyle/>
          <a:p>
            <a:r>
              <a:rPr lang="de-DE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Verification</a:t>
            </a:r>
            <a:r>
              <a:rPr lang="de-DE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of</a:t>
            </a:r>
            <a:r>
              <a:rPr lang="de-DE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VAS  </a:t>
            </a:r>
            <a:r>
              <a:rPr lang="de-DE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by</a:t>
            </a:r>
            <a:r>
              <a:rPr lang="de-DE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means</a:t>
            </a:r>
            <a:r>
              <a:rPr lang="de-DE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of</a:t>
            </a:r>
            <a:r>
              <a:rPr lang="de-DE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a  „</a:t>
            </a:r>
            <a:r>
              <a:rPr lang="de-DE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sensory</a:t>
            </a:r>
            <a:r>
              <a:rPr lang="de-DE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jacket</a:t>
            </a:r>
            <a:r>
              <a:rPr lang="de-DE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“  </a:t>
            </a:r>
            <a:r>
              <a:rPr lang="de-DE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of</a:t>
            </a:r>
            <a:r>
              <a:rPr lang="de-DE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the</a:t>
            </a:r>
            <a:r>
              <a:rPr lang="de-DE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MIR  </a:t>
            </a:r>
            <a:r>
              <a:rPr lang="de-DE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aerospace</a:t>
            </a:r>
            <a:r>
              <a:rPr lang="de-DE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project</a:t>
            </a:r>
            <a:endParaRPr lang="en-GB" altLang="en-US" sz="4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514600"/>
            <a:ext cx="8382000" cy="3733800"/>
          </a:xfrm>
        </p:spPr>
        <p:txBody>
          <a:bodyPr/>
          <a:lstStyle/>
          <a:p>
            <a:pPr>
              <a:buClr>
                <a:schemeClr val="folHlink"/>
              </a:buClr>
            </a:pPr>
            <a:r>
              <a:rPr lang="de-DE" altLang="en-US" b="1"/>
              <a:t>Plethysmographical  blood  pressure  curves</a:t>
            </a:r>
          </a:p>
          <a:p>
            <a:pPr>
              <a:buClr>
                <a:schemeClr val="folHlink"/>
              </a:buClr>
            </a:pPr>
            <a:r>
              <a:rPr lang="de-DE" altLang="en-US" b="1"/>
              <a:t>Electrocardiogram</a:t>
            </a:r>
          </a:p>
          <a:p>
            <a:pPr>
              <a:buClr>
                <a:schemeClr val="folHlink"/>
              </a:buClr>
            </a:pPr>
            <a:r>
              <a:rPr lang="de-DE" altLang="en-US" b="1"/>
              <a:t>Seismocardiogram:  dorsal-ventral  distance</a:t>
            </a:r>
          </a:p>
          <a:p>
            <a:pPr>
              <a:buClr>
                <a:schemeClr val="folHlink"/>
              </a:buClr>
            </a:pPr>
            <a:r>
              <a:rPr lang="de-DE" altLang="en-US" b="1"/>
              <a:t>Ballistocardiogram:  change  of  body  length</a:t>
            </a:r>
          </a:p>
          <a:p>
            <a:pPr>
              <a:buClr>
                <a:schemeClr val="folHlink"/>
              </a:buClr>
            </a:pPr>
            <a:r>
              <a:rPr lang="de-DE" altLang="en-US" b="1"/>
              <a:t>Carotis  pulse,  radialis  pulse,  finger  pulse</a:t>
            </a:r>
          </a:p>
          <a:p>
            <a:pPr>
              <a:buClr>
                <a:schemeClr val="folHlink"/>
              </a:buClr>
            </a:pPr>
            <a:r>
              <a:rPr lang="de-DE" altLang="en-US" b="1"/>
              <a:t>Breathing  frequency</a:t>
            </a:r>
            <a:endParaRPr lang="en-GB" altLang="en-US" b="1"/>
          </a:p>
        </p:txBody>
      </p:sp>
    </p:spTree>
    <p:extLst>
      <p:ext uri="{BB962C8B-B14F-4D97-AF65-F5344CB8AC3E}">
        <p14:creationId xmlns:p14="http://schemas.microsoft.com/office/powerpoint/2010/main" val="41935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b="1">
                <a:effectLst/>
                <a:latin typeface="Times New Roman" panose="02020603050405020304" pitchFamily="18" charset="0"/>
              </a:rPr>
              <a:t>VAS proved 2008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981200"/>
            <a:ext cx="8642350" cy="4114800"/>
          </a:xfrm>
        </p:spPr>
        <p:txBody>
          <a:bodyPr/>
          <a:lstStyle/>
          <a:p>
            <a:pPr>
              <a:buClr>
                <a:schemeClr val="folHlink"/>
              </a:buClr>
            </a:pPr>
            <a:r>
              <a:rPr lang="en-US" altLang="en-US" b="1"/>
              <a:t>Dr. Gerard Fiches from France could now prove the VAS by means of the Finometer Pro apparatus with an additionally computer (Expert Seminar Davos 2008)</a:t>
            </a:r>
          </a:p>
          <a:p>
            <a:pPr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en-US" altLang="en-US" b="1"/>
          </a:p>
          <a:p>
            <a:pPr>
              <a:buClr>
                <a:schemeClr val="folHlink"/>
              </a:buClr>
            </a:pPr>
            <a:r>
              <a:rPr lang="en-US" altLang="en-US" b="1"/>
              <a:t>Email: </a:t>
            </a:r>
            <a:r>
              <a:rPr lang="en-US" altLang="en-US" b="1">
                <a:hlinkClick r:id="rId3"/>
              </a:rPr>
              <a:t>contact@ensaaf.ch</a:t>
            </a:r>
            <a:r>
              <a:rPr lang="en-US" altLang="en-US" b="1"/>
              <a:t>.</a:t>
            </a:r>
          </a:p>
          <a:p>
            <a:pPr>
              <a:buClr>
                <a:schemeClr val="folHlink"/>
              </a:buClr>
            </a:pPr>
            <a:r>
              <a:rPr lang="en-US" altLang="en-US" b="1"/>
              <a:t>Tel. +41 79 283 60 02</a:t>
            </a:r>
          </a:p>
        </p:txBody>
      </p:sp>
    </p:spTree>
    <p:extLst>
      <p:ext uri="{BB962C8B-B14F-4D97-AF65-F5344CB8AC3E}">
        <p14:creationId xmlns:p14="http://schemas.microsoft.com/office/powerpoint/2010/main" val="29078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304800"/>
            <a:ext cx="8497888" cy="1219200"/>
          </a:xfrm>
          <a:solidFill>
            <a:schemeClr val="folHlink"/>
          </a:solidFill>
          <a:ln/>
        </p:spPr>
        <p:txBody>
          <a:bodyPr/>
          <a:lstStyle/>
          <a:p>
            <a:r>
              <a:rPr lang="de-DE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VAS  </a:t>
            </a:r>
            <a:r>
              <a:rPr lang="de-DE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is</a:t>
            </a:r>
            <a:r>
              <a:rPr lang="de-DE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a  </a:t>
            </a:r>
            <a:r>
              <a:rPr lang="de-DE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sympathetic</a:t>
            </a:r>
            <a:r>
              <a:rPr lang="de-DE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-  </a:t>
            </a:r>
            <a:r>
              <a:rPr lang="de-DE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and</a:t>
            </a:r>
            <a:r>
              <a:rPr lang="de-DE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parasympathetic</a:t>
            </a:r>
            <a:r>
              <a:rPr lang="de-DE" altLang="en-US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de-DE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phenomenon</a:t>
            </a:r>
            <a:endParaRPr lang="en-GB" altLang="en-US" sz="4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05000"/>
            <a:ext cx="7772400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GB" altLang="en-US" b="1"/>
              <a:t>The  control  of  the  peripherical  blood  flow  is  regulated by  different  mechanisms:	</a:t>
            </a:r>
          </a:p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GB" altLang="en-US" b="1"/>
              <a:t>The  sympathetic  nerve  system  with  the  Alpha-  and  Beta</a:t>
            </a:r>
            <a:r>
              <a:rPr lang="de-DE" altLang="en-US" b="1"/>
              <a:t>-</a:t>
            </a:r>
            <a:r>
              <a:rPr lang="en-GB" altLang="en-US" b="1"/>
              <a:t>  receptors  or  the  two  hormones:  Adrenalin  and  Noradrenalin</a:t>
            </a:r>
          </a:p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GB" altLang="en-US" b="1"/>
              <a:t>The  parasympathetic  nerve  system  and  Acetylcholin</a:t>
            </a:r>
          </a:p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GB" altLang="en-US" b="1"/>
              <a:t>The  vaso-motoric  centres</a:t>
            </a:r>
            <a:r>
              <a:rPr lang="de-DE" altLang="en-US" b="1"/>
              <a:t>  with  Kallikrein  and  Bradykinin</a:t>
            </a:r>
          </a:p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de-DE" altLang="en-US" b="1"/>
              <a:t>Axon-reflexes,  etc.</a:t>
            </a:r>
            <a:endParaRPr lang="en-GB" altLang="en-US" b="1"/>
          </a:p>
          <a:p>
            <a:pPr>
              <a:lnSpc>
                <a:spcPct val="90000"/>
              </a:lnSpc>
            </a:pPr>
            <a:endParaRPr lang="en-GB" altLang="en-US" b="1"/>
          </a:p>
        </p:txBody>
      </p:sp>
    </p:spTree>
    <p:extLst>
      <p:ext uri="{BB962C8B-B14F-4D97-AF65-F5344CB8AC3E}">
        <p14:creationId xmlns:p14="http://schemas.microsoft.com/office/powerpoint/2010/main" val="2522482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153400" cy="1143000"/>
          </a:xfrm>
          <a:solidFill>
            <a:schemeClr val="folHlink"/>
          </a:solidFill>
          <a:ln/>
        </p:spPr>
        <p:txBody>
          <a:bodyPr/>
          <a:lstStyle/>
          <a:p>
            <a:r>
              <a:rPr lang="de-DE" altLang="en-US" sz="6600" b="1">
                <a:solidFill>
                  <a:schemeClr val="hlink"/>
                </a:solidFill>
                <a:latin typeface="Times New Roman" panose="02020603050405020304" pitchFamily="18" charset="0"/>
              </a:rPr>
              <a:t>VAS  </a:t>
            </a:r>
            <a:r>
              <a:rPr lang="de-DE" altLang="en-US" sz="3600" b="1">
                <a:solidFill>
                  <a:schemeClr val="hlink"/>
                </a:solidFill>
                <a:latin typeface="Times New Roman" panose="02020603050405020304" pitchFamily="18" charset="0"/>
              </a:rPr>
              <a:t>V</a:t>
            </a:r>
            <a:r>
              <a:rPr lang="de-DE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aso-</a:t>
            </a:r>
            <a:r>
              <a:rPr lang="de-DE" altLang="en-US" sz="3600" b="1">
                <a:solidFill>
                  <a:schemeClr val="hlink"/>
                </a:solidFill>
                <a:latin typeface="Times New Roman" panose="02020603050405020304" pitchFamily="18" charset="0"/>
              </a:rPr>
              <a:t>A</a:t>
            </a:r>
            <a:r>
              <a:rPr lang="de-DE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utonomic-</a:t>
            </a:r>
            <a:r>
              <a:rPr lang="de-DE" altLang="en-US" sz="3600" b="1">
                <a:solidFill>
                  <a:schemeClr val="hlink"/>
                </a:solidFill>
                <a:latin typeface="Times New Roman" panose="02020603050405020304" pitchFamily="18" charset="0"/>
              </a:rPr>
              <a:t>S</a:t>
            </a:r>
            <a:r>
              <a:rPr lang="de-DE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ignal</a:t>
            </a:r>
            <a:endParaRPr lang="en-GB" altLang="en-US" sz="3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3962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en-GB" altLang="en-US" b="1"/>
              <a:t>VAS  is  a  neuro-vegetative  processing  and  adaptation  signal,  due  to  the variation  of  myocardial  actions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en-GB" altLang="en-US" b="1"/>
              <a:t>Peripheral  stimuli  are  answered  by  the  central  nerve  system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en-GB" altLang="en-US" b="1"/>
              <a:t>VAS  is  produced  through  the  variability  of  the  heartbeat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en-GB" altLang="en-US" b="1"/>
              <a:t>The  heart  is  no  pump,  its  an  intermittent    amplifier  of  the  bloodstream</a:t>
            </a:r>
          </a:p>
        </p:txBody>
      </p:sp>
    </p:spTree>
    <p:extLst>
      <p:ext uri="{BB962C8B-B14F-4D97-AF65-F5344CB8AC3E}">
        <p14:creationId xmlns:p14="http://schemas.microsoft.com/office/powerpoint/2010/main" val="1790893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696200" cy="1143000"/>
          </a:xfrm>
          <a:solidFill>
            <a:schemeClr val="folHlink"/>
          </a:solidFill>
          <a:ln/>
        </p:spPr>
        <p:txBody>
          <a:bodyPr/>
          <a:lstStyle/>
          <a:p>
            <a:r>
              <a:rPr lang="de-DE" altLang="en-US" b="1" dirty="0">
                <a:solidFill>
                  <a:srgbClr val="FFFF00"/>
                </a:solidFill>
                <a:effectLst/>
              </a:rPr>
              <a:t>The  Skin  </a:t>
            </a:r>
            <a:r>
              <a:rPr lang="de-DE" altLang="en-US" b="1" dirty="0" err="1">
                <a:solidFill>
                  <a:srgbClr val="FFFF00"/>
                </a:solidFill>
                <a:effectLst/>
              </a:rPr>
              <a:t>as</a:t>
            </a:r>
            <a:r>
              <a:rPr lang="de-DE" altLang="en-US" b="1" dirty="0">
                <a:solidFill>
                  <a:srgbClr val="FFFF00"/>
                </a:solidFill>
                <a:effectLst/>
              </a:rPr>
              <a:t>  sense  Organ</a:t>
            </a:r>
            <a:br>
              <a:rPr lang="de-DE" altLang="en-US" b="1" dirty="0">
                <a:solidFill>
                  <a:srgbClr val="FFFF00"/>
                </a:solidFill>
                <a:effectLst/>
              </a:rPr>
            </a:br>
            <a:r>
              <a:rPr lang="de-DE" altLang="en-US" sz="1600" b="1" dirty="0" err="1">
                <a:solidFill>
                  <a:srgbClr val="FFFF00"/>
                </a:solidFill>
              </a:rPr>
              <a:t>from</a:t>
            </a:r>
            <a:r>
              <a:rPr lang="de-DE" altLang="en-US" sz="1600" b="1" dirty="0">
                <a:solidFill>
                  <a:srgbClr val="FFFF00"/>
                </a:solidFill>
              </a:rPr>
              <a:t> Nickel-Schummer-</a:t>
            </a:r>
            <a:r>
              <a:rPr lang="de-DE" altLang="en-US" sz="1600" b="1" dirty="0" err="1">
                <a:solidFill>
                  <a:srgbClr val="FFFF00"/>
                </a:solidFill>
              </a:rPr>
              <a:t>Seiferle</a:t>
            </a:r>
            <a:r>
              <a:rPr lang="de-DE" altLang="en-US" sz="1400" b="1" dirty="0">
                <a:solidFill>
                  <a:srgbClr val="FFFF00"/>
                </a:solidFill>
              </a:rPr>
              <a:t/>
            </a:r>
            <a:br>
              <a:rPr lang="de-DE" altLang="en-US" sz="1400" b="1" dirty="0">
                <a:solidFill>
                  <a:srgbClr val="FFFF00"/>
                </a:solidFill>
              </a:rPr>
            </a:br>
            <a:endParaRPr lang="en-GB" altLang="en-US" sz="1400" b="1" dirty="0">
              <a:solidFill>
                <a:srgbClr val="FFFF00"/>
              </a:solidFill>
            </a:endParaRPr>
          </a:p>
        </p:txBody>
      </p:sp>
      <p:graphicFrame>
        <p:nvGraphicFramePr>
          <p:cNvPr id="23555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209800" y="1828800"/>
          <a:ext cx="7696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Suite Image" r:id="rId4" imgW="10477440" imgH="6759000" progId="PhotoSuite.Image">
                  <p:embed/>
                </p:oleObj>
              </mc:Choice>
              <mc:Fallback>
                <p:oleObj name="PhotoSuite Image" r:id="rId4" imgW="10477440" imgH="6759000" progId="PhotoSuite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828800"/>
                        <a:ext cx="7696200" cy="3124200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0" y="5146675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altLang="en-US" sz="24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09800" y="5029201"/>
            <a:ext cx="7696200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sz="2000" b="1">
                <a:solidFill>
                  <a:srgbClr val="FF0000"/>
                </a:solidFill>
              </a:rPr>
              <a:t>1. Free  nerve  endings</a:t>
            </a:r>
            <a:r>
              <a:rPr lang="de-DE" altLang="en-US" sz="2000" b="1"/>
              <a:t>, </a:t>
            </a:r>
            <a:r>
              <a:rPr lang="de-DE" altLang="en-US" sz="2000" b="1">
                <a:solidFill>
                  <a:srgbClr val="CC0099"/>
                </a:solidFill>
              </a:rPr>
              <a:t>2. Merkel  touchcells</a:t>
            </a:r>
            <a:r>
              <a:rPr lang="de-DE" altLang="en-US" sz="2000" b="1"/>
              <a:t>, </a:t>
            </a:r>
            <a:r>
              <a:rPr lang="de-DE" altLang="en-US" sz="2000" b="1">
                <a:solidFill>
                  <a:srgbClr val="008000"/>
                </a:solidFill>
              </a:rPr>
              <a:t>3. Meissner bodies</a:t>
            </a:r>
            <a:r>
              <a:rPr lang="de-DE" altLang="en-US" sz="2000" b="1"/>
              <a:t>, </a:t>
            </a:r>
          </a:p>
          <a:p>
            <a:r>
              <a:rPr lang="de-DE" altLang="en-US" sz="2000" b="1">
                <a:solidFill>
                  <a:schemeClr val="bg1"/>
                </a:solidFill>
              </a:rPr>
              <a:t>4. Krause endspikes</a:t>
            </a:r>
            <a:r>
              <a:rPr lang="de-DE" altLang="en-US" sz="2000" b="1"/>
              <a:t>, </a:t>
            </a:r>
            <a:r>
              <a:rPr lang="de-DE" altLang="en-US" sz="2000" b="1">
                <a:solidFill>
                  <a:srgbClr val="CC6600"/>
                </a:solidFill>
              </a:rPr>
              <a:t>5. Vater- Pacini lamellabodies</a:t>
            </a:r>
            <a:r>
              <a:rPr lang="de-DE" altLang="en-US" sz="2000" b="1"/>
              <a:t>, </a:t>
            </a:r>
          </a:p>
          <a:p>
            <a:r>
              <a:rPr lang="de-DE" altLang="en-US" sz="2000" b="1">
                <a:solidFill>
                  <a:srgbClr val="006600"/>
                </a:solidFill>
              </a:rPr>
              <a:t>6. Golgi-Mazzoni lamellabodies</a:t>
            </a:r>
            <a:r>
              <a:rPr lang="de-DE" altLang="en-US" sz="2000" b="1"/>
              <a:t>, </a:t>
            </a:r>
            <a:r>
              <a:rPr lang="de-DE" altLang="en-US" sz="2000" b="1">
                <a:solidFill>
                  <a:srgbClr val="003366"/>
                </a:solidFill>
              </a:rPr>
              <a:t>7. Ruffini bodies</a:t>
            </a:r>
            <a:r>
              <a:rPr lang="de-DE" altLang="en-US" sz="2000" b="1"/>
              <a:t>, </a:t>
            </a:r>
            <a:r>
              <a:rPr lang="de-DE" altLang="en-US" sz="2000" b="1">
                <a:solidFill>
                  <a:schemeClr val="bg2"/>
                </a:solidFill>
              </a:rPr>
              <a:t>8. Sensibel nerves</a:t>
            </a:r>
            <a:endParaRPr lang="en-GB" altLang="en-US" sz="2000" b="1">
              <a:solidFill>
                <a:schemeClr val="bg2"/>
              </a:solidFill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286000" y="2209800"/>
            <a:ext cx="6096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438400" y="1828801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 b="1">
                <a:solidFill>
                  <a:srgbClr val="FF0000"/>
                </a:solidFill>
              </a:rPr>
              <a:t>1</a:t>
            </a:r>
            <a:endParaRPr lang="en-GB" altLang="en-US" sz="2400" b="1">
              <a:solidFill>
                <a:srgbClr val="FF0000"/>
              </a:solidFill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4953000" y="2209800"/>
            <a:ext cx="990600" cy="8382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8229600" y="2438400"/>
            <a:ext cx="457200" cy="762000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334000" y="1828801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 b="1">
                <a:solidFill>
                  <a:srgbClr val="CC0099"/>
                </a:solidFill>
              </a:rPr>
              <a:t>2</a:t>
            </a:r>
            <a:endParaRPr lang="en-GB" altLang="en-US" sz="2400" b="1">
              <a:solidFill>
                <a:srgbClr val="CC0099"/>
              </a:solidFill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8305800" y="2057401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 b="1">
                <a:solidFill>
                  <a:srgbClr val="66FF33"/>
                </a:solidFill>
              </a:rPr>
              <a:t>3</a:t>
            </a:r>
            <a:endParaRPr lang="en-GB" altLang="en-US" sz="2400" b="1">
              <a:solidFill>
                <a:srgbClr val="66FF33"/>
              </a:solidFill>
            </a:endParaRP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7010400" y="2362200"/>
            <a:ext cx="838200" cy="7620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7239000" y="1981201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>
                <a:solidFill>
                  <a:schemeClr val="bg1"/>
                </a:solidFill>
              </a:rPr>
              <a:t>4</a:t>
            </a:r>
            <a:endParaRPr lang="en-GB" altLang="en-US" sz="2400">
              <a:solidFill>
                <a:schemeClr val="bg1"/>
              </a:solidFill>
            </a:endParaRP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2286000" y="3505200"/>
            <a:ext cx="1066800" cy="838200"/>
          </a:xfrm>
          <a:prstGeom prst="ellips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2209800" y="4114801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>
                <a:solidFill>
                  <a:srgbClr val="CC6600"/>
                </a:solidFill>
              </a:rPr>
              <a:t>5</a:t>
            </a:r>
            <a:endParaRPr lang="en-GB" altLang="en-US" sz="2400">
              <a:solidFill>
                <a:srgbClr val="CC6600"/>
              </a:solidFill>
            </a:endParaRP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6096000" y="2362200"/>
            <a:ext cx="685800" cy="914400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 sz="2400">
              <a:solidFill>
                <a:srgbClr val="CC0066"/>
              </a:solidFill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6248400" y="1905001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>
                <a:solidFill>
                  <a:srgbClr val="006600"/>
                </a:solidFill>
              </a:rPr>
              <a:t>6</a:t>
            </a:r>
            <a:endParaRPr lang="en-GB" altLang="en-US" sz="2400">
              <a:solidFill>
                <a:srgbClr val="006600"/>
              </a:solidFill>
            </a:endParaRP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5181600" y="3505200"/>
            <a:ext cx="990600" cy="762000"/>
          </a:xfrm>
          <a:prstGeom prst="ellips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 sz="2400">
              <a:solidFill>
                <a:srgbClr val="FF9999"/>
              </a:solidFill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4705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 sz="2400">
              <a:solidFill>
                <a:srgbClr val="00FFFF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5410200" y="3429001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>
                <a:solidFill>
                  <a:srgbClr val="003366"/>
                </a:solidFill>
              </a:rPr>
              <a:t>7</a:t>
            </a:r>
            <a:endParaRPr lang="en-GB" altLang="en-US" sz="2400">
              <a:solidFill>
                <a:srgbClr val="003366"/>
              </a:solidFill>
            </a:endParaRPr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3200400" y="4267200"/>
            <a:ext cx="1524000" cy="6858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3810000" y="4572001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>
                <a:solidFill>
                  <a:schemeClr val="bg2"/>
                </a:solidFill>
              </a:rPr>
              <a:t>8</a:t>
            </a:r>
            <a:endParaRPr lang="en-GB" altLang="en-US" sz="2400">
              <a:solidFill>
                <a:schemeClr val="bg2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7696200" y="1905000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400" b="1">
                <a:solidFill>
                  <a:srgbClr val="FF0000"/>
                </a:solidFill>
              </a:rPr>
              <a:t>Hair</a:t>
            </a:r>
            <a:endParaRPr lang="en-GB" altLang="en-US" sz="2400" b="1">
              <a:solidFill>
                <a:srgbClr val="FF0000"/>
              </a:solidFill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3276600" y="1676400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en-US" sz="2400">
                <a:solidFill>
                  <a:schemeClr val="bg1"/>
                </a:solidFill>
              </a:rPr>
              <a:t>Hair of touch</a:t>
            </a:r>
            <a:endParaRPr lang="en-GB" alt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</Words>
  <Application>Microsoft Office PowerPoint</Application>
  <PresentationFormat>Breitbild</PresentationFormat>
  <Paragraphs>222</Paragraphs>
  <Slides>39</Slides>
  <Notes>38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PhotoSuite Image</vt:lpstr>
      <vt:lpstr>Folie</vt:lpstr>
      <vt:lpstr>CorelPhotoPaint.Image.7</vt:lpstr>
      <vt:lpstr>PowerPoint-Präsentation</vt:lpstr>
      <vt:lpstr>VAS / RAC  Theory</vt:lpstr>
      <vt:lpstr>Different  Names</vt:lpstr>
      <vt:lpstr>VAS:  Vaso  Autonomic  Signal</vt:lpstr>
      <vt:lpstr>Verification  of  VAS  by  means  of  a  „sensory  jacket“  of  the  MIR  aerospace  project</vt:lpstr>
      <vt:lpstr>VAS proved 2008</vt:lpstr>
      <vt:lpstr>VAS  is  a  sympathetic-  and  parasympathetic  phenomenon</vt:lpstr>
      <vt:lpstr>VAS  Vaso-Autonomic-Signal</vt:lpstr>
      <vt:lpstr>The  Skin  as  sense  Organ from Nickel-Schummer-Seiferle </vt:lpstr>
      <vt:lpstr>Thermo-,  mechano-  and   painreceptors  in  the  Skin</vt:lpstr>
      <vt:lpstr>PowerPoint-Präsentation</vt:lpstr>
      <vt:lpstr>Provoking  VAS  Signals</vt:lpstr>
      <vt:lpstr>Detecting  the  VAS  Signal</vt:lpstr>
      <vt:lpstr>Detecting  VAS  with  the  tip of  the  thumb  (one  finger  method)</vt:lpstr>
      <vt:lpstr>PowerPoint-Präsentation</vt:lpstr>
      <vt:lpstr>PowerPoint-Präsentation</vt:lpstr>
      <vt:lpstr>VAS  Palpation:  Two / Three    Finger  Method</vt:lpstr>
      <vt:lpstr>PowerPoint-Präsentation</vt:lpstr>
      <vt:lpstr>PowerPoint-Präsentation</vt:lpstr>
      <vt:lpstr>Conclusion:  VAS  measurement  by  technical  equipment  is  far  less  sensitive  than  the  subjective  detection  of  a  trained  therapist</vt:lpstr>
      <vt:lpstr>Good  Luck  wishes  Andy</vt:lpstr>
      <vt:lpstr>Acupuncture  in  Praxis</vt:lpstr>
      <vt:lpstr>PowerPoint-Präsentation</vt:lpstr>
      <vt:lpstr>The  Aura     Electromagnetic  Emanation</vt:lpstr>
      <vt:lpstr>PowerPoint-Präsentation</vt:lpstr>
      <vt:lpstr>PowerPoint-Präsentation</vt:lpstr>
      <vt:lpstr>Aura- / Electro-Magnetic-  Emanation Quantitative  Aspect</vt:lpstr>
      <vt:lpstr>PowerPoint-Präsentation</vt:lpstr>
      <vt:lpstr>PowerPoint-Präsentation</vt:lpstr>
      <vt:lpstr> Oscillation  Definition</vt:lpstr>
      <vt:lpstr>Anti - Oscillation</vt:lpstr>
      <vt:lpstr>Checking  Yintang  for  Oscillation</vt:lpstr>
      <vt:lpstr>Single  Needle  Technique  acc.  to  Andy</vt:lpstr>
      <vt:lpstr>Inversion    Definition</vt:lpstr>
      <vt:lpstr>Inversion</vt:lpstr>
      <vt:lpstr>Anti - Inversion</vt:lpstr>
      <vt:lpstr>Inversion - Mesotherapy</vt:lpstr>
      <vt:lpstr>Inversion - Chiropractically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Rösti Andreas</dc:creator>
  <cp:lastModifiedBy>Rösti Andreas</cp:lastModifiedBy>
  <cp:revision>5</cp:revision>
  <dcterms:created xsi:type="dcterms:W3CDTF">2015-03-15T18:06:41Z</dcterms:created>
  <dcterms:modified xsi:type="dcterms:W3CDTF">2015-03-15T18:28:49Z</dcterms:modified>
</cp:coreProperties>
</file>