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22C2-08D5-4C21-A0EE-51BDC93B8B39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A4E9-D2D1-403D-B9E8-BE766E786D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0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0FA4-30B2-4D0E-B77F-35BD7581C40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12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41CEB-8890-4826-8437-ED3B16AE64E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83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D8DAD-3A7C-4D45-8A90-2843D1A566AD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72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EBA09-38B0-4E7E-9FEA-672C33C2F61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047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9F3DF-3902-4A08-8223-99096EF1DA4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30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7B761-B6F9-4951-82C1-26BAD7678697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89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F6009-1E5D-45BD-855D-FEBFA39F7656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785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51D4B-E45E-4FAE-A822-2DF51F560FC6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40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D90F1-C6C4-478B-908F-1AF7116FA24F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04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68063-1716-41B3-8EE8-ADF0B9DFA5F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686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EDAFC-B966-4238-B823-274F13C585B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28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0DF9A-33EA-495C-8B66-9F8212BA66F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76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64E26-0E7E-4BAE-BE56-0141996E759D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628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8A95A-979F-418D-88F0-29F9279D1274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39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BA638-0F54-4EFF-B918-E18243BF7701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09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FE356-D56D-4042-8E28-3CBD12CC87C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94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8BA8E-F544-4DB3-8097-DC98F4DE4B4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29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E9886-B8F5-4E18-A287-EE7A6B585A2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44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90F1D-5D5C-4CB6-B409-714B6C6106D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35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2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3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8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2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6485-A6BF-43F0-A914-8CC81BDDFC23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1783-B5CE-4028-99A7-AADE2DD139A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6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343400"/>
          </a:xfrm>
          <a:solidFill>
            <a:srgbClr val="FFFF66"/>
          </a:solidFill>
        </p:spPr>
        <p:txBody>
          <a:bodyPr/>
          <a:lstStyle/>
          <a:p>
            <a:r>
              <a:rPr lang="de-DE" altLang="en-US" dirty="0">
                <a:solidFill>
                  <a:srgbClr val="0070C0"/>
                </a:solidFill>
              </a:rPr>
              <a:t>Spleen  </a:t>
            </a:r>
            <a:r>
              <a:rPr lang="de-DE" altLang="en-US" dirty="0" err="1">
                <a:solidFill>
                  <a:srgbClr val="0070C0"/>
                </a:solidFill>
              </a:rPr>
              <a:t>Defiency</a:t>
            </a:r>
            <a:r>
              <a:rPr lang="de-DE" altLang="en-US" dirty="0">
                <a:solidFill>
                  <a:srgbClr val="0070C0"/>
                </a:solidFill>
              </a:rPr>
              <a:t>: BL20  </a:t>
            </a:r>
            <a:r>
              <a:rPr lang="de-DE" altLang="en-US" dirty="0" err="1">
                <a:solidFill>
                  <a:srgbClr val="0070C0"/>
                </a:solidFill>
              </a:rPr>
              <a:t>is</a:t>
            </a:r>
            <a:r>
              <a:rPr lang="de-DE" altLang="en-US" dirty="0">
                <a:solidFill>
                  <a:srgbClr val="0070C0"/>
                </a:solidFill>
              </a:rPr>
              <a:t>  </a:t>
            </a:r>
            <a:r>
              <a:rPr lang="de-DE" altLang="en-US" dirty="0" err="1">
                <a:solidFill>
                  <a:srgbClr val="0070C0"/>
                </a:solidFill>
              </a:rPr>
              <a:t>very</a:t>
            </a:r>
            <a:r>
              <a:rPr lang="de-DE" altLang="en-US" dirty="0">
                <a:solidFill>
                  <a:srgbClr val="0070C0"/>
                </a:solidFill>
              </a:rPr>
              <a:t>  </a:t>
            </a:r>
            <a:r>
              <a:rPr lang="de-DE" altLang="en-US" dirty="0" err="1">
                <a:solidFill>
                  <a:srgbClr val="0070C0"/>
                </a:solidFill>
              </a:rPr>
              <a:t>tender</a:t>
            </a:r>
            <a:endParaRPr lang="de-DE" altLang="en-US" dirty="0">
              <a:solidFill>
                <a:srgbClr val="0070C0"/>
              </a:solidFill>
            </a:endParaRP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de-DE" altLang="en-US" b="1" dirty="0">
                <a:solidFill>
                  <a:srgbClr val="0070C0"/>
                </a:solidFill>
              </a:rPr>
              <a:t>BL20</a:t>
            </a:r>
            <a:r>
              <a:rPr lang="de-DE" altLang="en-US" dirty="0">
                <a:solidFill>
                  <a:srgbClr val="0070C0"/>
                </a:solidFill>
              </a:rPr>
              <a:t> Ass. Pt. </a:t>
            </a:r>
            <a:r>
              <a:rPr lang="de-DE" altLang="en-US" dirty="0" err="1">
                <a:solidFill>
                  <a:srgbClr val="0070C0"/>
                </a:solidFill>
              </a:rPr>
              <a:t>left</a:t>
            </a:r>
            <a:r>
              <a:rPr lang="de-DE" altLang="en-US" dirty="0">
                <a:solidFill>
                  <a:srgbClr val="0070C0"/>
                </a:solidFill>
              </a:rPr>
              <a:t>  </a:t>
            </a:r>
            <a:r>
              <a:rPr lang="de-DE" altLang="en-US" dirty="0" err="1">
                <a:solidFill>
                  <a:srgbClr val="0070C0"/>
                </a:solidFill>
              </a:rPr>
              <a:t>side</a:t>
            </a:r>
            <a:r>
              <a:rPr lang="de-DE" altLang="en-US" dirty="0">
                <a:solidFill>
                  <a:srgbClr val="0070C0"/>
                </a:solidFill>
              </a:rPr>
              <a:t>  (Spleen </a:t>
            </a:r>
            <a:r>
              <a:rPr lang="de-DE" altLang="en-US" dirty="0" err="1">
                <a:solidFill>
                  <a:srgbClr val="0070C0"/>
                </a:solidFill>
              </a:rPr>
              <a:t>location</a:t>
            </a:r>
            <a:r>
              <a:rPr lang="de-DE" altLang="en-US" dirty="0">
                <a:solidFill>
                  <a:srgbClr val="0070C0"/>
                </a:solidFill>
              </a:rPr>
              <a:t>)</a:t>
            </a: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– BL20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Ass. Pt.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right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opposite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of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BL  Meridian  (Res.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Suprarenin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®)</a:t>
            </a: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+ LV13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A. Pt.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right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(Res. Serotonin®)</a:t>
            </a: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– LV13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A. Pt.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left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endParaRPr lang="de-DE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BL49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right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– BL49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left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side</a:t>
            </a:r>
            <a:r>
              <a:rPr lang="de-DE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GB" alt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solidFill>
            <a:schemeClr val="folHlink"/>
          </a:solidFill>
          <a:ln w="1270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3200" b="1" dirty="0">
                <a:solidFill>
                  <a:srgbClr val="FFFF00"/>
                </a:solidFill>
              </a:rPr>
              <a:t>E.g. In  a  </a:t>
            </a:r>
            <a:r>
              <a:rPr lang="de-DE" altLang="en-US" sz="3200" b="1" dirty="0" err="1">
                <a:solidFill>
                  <a:srgbClr val="FFFF00"/>
                </a:solidFill>
              </a:rPr>
              <a:t>thoroughbread</a:t>
            </a:r>
            <a:r>
              <a:rPr lang="de-DE" altLang="en-US" sz="3200" b="1" dirty="0">
                <a:solidFill>
                  <a:srgbClr val="FFFF00"/>
                </a:solidFill>
              </a:rPr>
              <a:t>  </a:t>
            </a:r>
            <a:r>
              <a:rPr lang="de-DE" altLang="en-US" sz="3200" b="1" dirty="0" err="1">
                <a:solidFill>
                  <a:srgbClr val="FFFF00"/>
                </a:solidFill>
              </a:rPr>
              <a:t>horse</a:t>
            </a:r>
            <a:r>
              <a:rPr lang="de-DE" altLang="en-US" sz="3200" b="1" dirty="0">
                <a:solidFill>
                  <a:srgbClr val="FFFF00"/>
                </a:solidFill>
              </a:rPr>
              <a:t>  after  a</a:t>
            </a:r>
          </a:p>
          <a:p>
            <a:pPr algn="ctr"/>
            <a:r>
              <a:rPr lang="de-DE" altLang="en-US" sz="3200" b="1" dirty="0">
                <a:solidFill>
                  <a:srgbClr val="FFFF00"/>
                </a:solidFill>
              </a:rPr>
              <a:t>  </a:t>
            </a:r>
            <a:r>
              <a:rPr lang="de-DE" altLang="en-US" sz="3200" b="1" dirty="0" err="1">
                <a:solidFill>
                  <a:srgbClr val="FFFF00"/>
                </a:solidFill>
              </a:rPr>
              <a:t>three</a:t>
            </a:r>
            <a:r>
              <a:rPr lang="de-DE" altLang="en-US" sz="3200" b="1" dirty="0">
                <a:solidFill>
                  <a:srgbClr val="FFFF00"/>
                </a:solidFill>
              </a:rPr>
              <a:t>  </a:t>
            </a:r>
            <a:r>
              <a:rPr lang="de-DE" altLang="en-US" sz="3200" b="1" dirty="0" err="1">
                <a:solidFill>
                  <a:srgbClr val="FFFF00"/>
                </a:solidFill>
              </a:rPr>
              <a:t>days</a:t>
            </a:r>
            <a:r>
              <a:rPr lang="de-DE" altLang="en-US" sz="3200" b="1" dirty="0">
                <a:solidFill>
                  <a:srgbClr val="FFFF00"/>
                </a:solidFill>
              </a:rPr>
              <a:t>  </a:t>
            </a:r>
            <a:r>
              <a:rPr lang="de-DE" altLang="en-US" sz="3200" b="1" dirty="0" err="1">
                <a:solidFill>
                  <a:srgbClr val="FFFF00"/>
                </a:solidFill>
              </a:rPr>
              <a:t>eventing</a:t>
            </a:r>
            <a:r>
              <a:rPr lang="de-DE" altLang="en-US" sz="3200" b="1" dirty="0">
                <a:solidFill>
                  <a:srgbClr val="FFFF00"/>
                </a:solidFill>
              </a:rPr>
              <a:t>  </a:t>
            </a:r>
            <a:r>
              <a:rPr lang="de-DE" altLang="en-US" sz="3200" b="1" dirty="0" err="1">
                <a:solidFill>
                  <a:srgbClr val="FFFF00"/>
                </a:solidFill>
              </a:rPr>
              <a:t>competition</a:t>
            </a:r>
            <a:endParaRPr lang="en-GB" altLang="en-US" sz="3200" b="1" dirty="0">
              <a:solidFill>
                <a:srgbClr val="FFFF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359106" y="4953000"/>
            <a:ext cx="342900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+ </a:t>
            </a:r>
            <a:r>
              <a:rPr lang="de-DE" altLang="en-US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means</a:t>
            </a:r>
            <a:r>
              <a:rPr lang="de-DE" alt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Tonification</a:t>
            </a:r>
            <a:endParaRPr lang="de-DE" alt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de-DE" alt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– </a:t>
            </a:r>
            <a:r>
              <a:rPr lang="de-DE" altLang="en-US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means</a:t>
            </a:r>
            <a:r>
              <a:rPr lang="de-DE" alt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Sedation</a:t>
            </a:r>
            <a:endParaRPr lang="en-GB" alt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772400" cy="1008063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Ting - Toni - </a:t>
            </a:r>
            <a:r>
              <a:rPr lang="de-DE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Rule</a:t>
            </a:r>
            <a:endParaRPr lang="en-GB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9"/>
            <a:ext cx="7772400" cy="4967287"/>
          </a:xfrm>
          <a:solidFill>
            <a:srgbClr val="FFFF66"/>
          </a:solidFill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</a:rPr>
              <a:t>Qi  Deficiency  in  that  meridian</a:t>
            </a:r>
          </a:p>
          <a:p>
            <a:r>
              <a:rPr lang="en-GB" altLang="en-US" b="1" dirty="0">
                <a:solidFill>
                  <a:srgbClr val="0070C0"/>
                </a:solidFill>
              </a:rPr>
              <a:t>Problems  with  the  assigned  or  allocated  organelles. e.g. LV:  tendons,  ligaments,  eye,  hoof,  birth,  anger,  rage,  fury</a:t>
            </a:r>
          </a:p>
          <a:p>
            <a:r>
              <a:rPr lang="en-GB" altLang="en-US" b="1" dirty="0" err="1">
                <a:solidFill>
                  <a:srgbClr val="0070C0"/>
                </a:solidFill>
              </a:rPr>
              <a:t>Tonify</a:t>
            </a:r>
            <a:r>
              <a:rPr lang="en-GB" altLang="en-US" b="1" dirty="0">
                <a:solidFill>
                  <a:srgbClr val="0070C0"/>
                </a:solidFill>
              </a:rPr>
              <a:t>  the  </a:t>
            </a:r>
            <a:r>
              <a:rPr lang="en-GB" altLang="en-US" b="1" dirty="0" err="1">
                <a:solidFill>
                  <a:srgbClr val="0070C0"/>
                </a:solidFill>
              </a:rPr>
              <a:t>Tonification</a:t>
            </a:r>
            <a:r>
              <a:rPr lang="en-GB" altLang="en-US" b="1" dirty="0">
                <a:solidFill>
                  <a:srgbClr val="0070C0"/>
                </a:solidFill>
              </a:rPr>
              <a:t>  Pt  of  that  meridian,  </a:t>
            </a:r>
            <a:r>
              <a:rPr lang="en-GB" altLang="en-US" b="1" dirty="0" err="1">
                <a:solidFill>
                  <a:srgbClr val="0070C0"/>
                </a:solidFill>
              </a:rPr>
              <a:t>moxa</a:t>
            </a:r>
            <a:r>
              <a:rPr lang="en-GB" altLang="en-US" b="1" dirty="0">
                <a:solidFill>
                  <a:srgbClr val="0070C0"/>
                </a:solidFill>
              </a:rPr>
              <a:t>,  </a:t>
            </a:r>
            <a:r>
              <a:rPr lang="en-GB" altLang="en-US" b="1" dirty="0" err="1">
                <a:solidFill>
                  <a:srgbClr val="0070C0"/>
                </a:solidFill>
              </a:rPr>
              <a:t>mesotherapy</a:t>
            </a:r>
            <a:endParaRPr lang="en-GB" altLang="en-US" b="1" dirty="0">
              <a:solidFill>
                <a:srgbClr val="0070C0"/>
              </a:solidFill>
            </a:endParaRPr>
          </a:p>
          <a:p>
            <a:r>
              <a:rPr lang="en-GB" altLang="en-US" b="1" dirty="0">
                <a:solidFill>
                  <a:srgbClr val="0070C0"/>
                </a:solidFill>
              </a:rPr>
              <a:t>Add  the  corresponding  Ting  Pt  at  the  coronary  band  of  the  hoof</a:t>
            </a:r>
          </a:p>
          <a:p>
            <a:r>
              <a:rPr lang="en-GB" altLang="en-US" b="1" dirty="0">
                <a:solidFill>
                  <a:srgbClr val="0070C0"/>
                </a:solidFill>
              </a:rPr>
              <a:t>Add additionally the corresponding Reunion Pt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070C0"/>
                </a:solidFill>
              </a:rPr>
              <a:t>	(Meeting Pt): GB13, GB22, SI19, CV03 </a:t>
            </a:r>
          </a:p>
        </p:txBody>
      </p:sp>
    </p:spTree>
    <p:extLst>
      <p:ext uri="{BB962C8B-B14F-4D97-AF65-F5344CB8AC3E}">
        <p14:creationId xmlns:p14="http://schemas.microsoft.com/office/powerpoint/2010/main" val="31183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315200" cy="720725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Ting – Toni - Points</a:t>
            </a:r>
            <a:endParaRPr lang="en-GB" alt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196975"/>
            <a:ext cx="8820150" cy="5327650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LU09	LU11		</a:t>
            </a:r>
            <a:r>
              <a:rPr lang="de-DE" altLang="en-US" sz="2400" b="1" dirty="0" err="1">
                <a:solidFill>
                  <a:srgbClr val="0070C0"/>
                </a:solidFill>
              </a:rPr>
              <a:t>Very</a:t>
            </a:r>
            <a:r>
              <a:rPr lang="de-DE" altLang="en-US" sz="2400" b="1" dirty="0">
                <a:solidFill>
                  <a:srgbClr val="0070C0"/>
                </a:solidFill>
              </a:rPr>
              <a:t> </a:t>
            </a:r>
            <a:r>
              <a:rPr lang="de-DE" altLang="en-US" sz="2400" b="1" dirty="0" err="1">
                <a:solidFill>
                  <a:srgbClr val="0070C0"/>
                </a:solidFill>
              </a:rPr>
              <a:t>often</a:t>
            </a:r>
            <a:r>
              <a:rPr lang="de-DE" altLang="en-US" sz="2400" b="1" dirty="0">
                <a:solidFill>
                  <a:srgbClr val="0070C0"/>
                </a:solidFill>
              </a:rPr>
              <a:t>  </a:t>
            </a:r>
            <a:r>
              <a:rPr lang="de-DE" altLang="en-US" sz="2400" b="1" dirty="0" err="1">
                <a:solidFill>
                  <a:srgbClr val="0070C0"/>
                </a:solidFill>
              </a:rPr>
              <a:t>used</a:t>
            </a:r>
            <a:r>
              <a:rPr lang="de-DE" altLang="en-US" sz="2400" b="1" dirty="0">
                <a:solidFill>
                  <a:srgbClr val="0070C0"/>
                </a:solidFill>
              </a:rPr>
              <a:t>, COPD, </a:t>
            </a:r>
            <a:r>
              <a:rPr lang="de-DE" altLang="en-US" sz="2400" b="1" dirty="0" err="1">
                <a:solidFill>
                  <a:srgbClr val="0070C0"/>
                </a:solidFill>
              </a:rPr>
              <a:t>asthma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LI11	LI0 1		</a:t>
            </a:r>
            <a:r>
              <a:rPr lang="de-DE" altLang="en-US" sz="2400" b="1" dirty="0" err="1">
                <a:solidFill>
                  <a:srgbClr val="0070C0"/>
                </a:solidFill>
              </a:rPr>
              <a:t>Shoulder</a:t>
            </a:r>
            <a:r>
              <a:rPr lang="de-DE" altLang="en-US" sz="2400" b="1" dirty="0">
                <a:solidFill>
                  <a:srgbClr val="0070C0"/>
                </a:solidFill>
              </a:rPr>
              <a:t> </a:t>
            </a:r>
            <a:r>
              <a:rPr lang="de-DE" altLang="en-US" sz="2400" b="1" dirty="0" err="1">
                <a:solidFill>
                  <a:srgbClr val="0070C0"/>
                </a:solidFill>
              </a:rPr>
              <a:t>problems</a:t>
            </a:r>
            <a:r>
              <a:rPr lang="de-DE" altLang="en-US" sz="2400" b="1" dirty="0">
                <a:solidFill>
                  <a:srgbClr val="0070C0"/>
                </a:solidFill>
              </a:rPr>
              <a:t>, immune </a:t>
            </a:r>
            <a:r>
              <a:rPr lang="de-DE" altLang="en-US" sz="2400" b="1" dirty="0" err="1">
                <a:solidFill>
                  <a:srgbClr val="0070C0"/>
                </a:solidFill>
              </a:rPr>
              <a:t>def</a:t>
            </a:r>
            <a:r>
              <a:rPr lang="de-DE" altLang="en-US" sz="24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ST41	ST45		</a:t>
            </a:r>
            <a:r>
              <a:rPr lang="de-DE" altLang="en-US" sz="2400" b="1" dirty="0" err="1">
                <a:solidFill>
                  <a:srgbClr val="0070C0"/>
                </a:solidFill>
              </a:rPr>
              <a:t>Often</a:t>
            </a:r>
            <a:r>
              <a:rPr lang="de-DE" altLang="en-US" sz="2400" b="1" dirty="0">
                <a:solidFill>
                  <a:srgbClr val="0070C0"/>
                </a:solidFill>
              </a:rPr>
              <a:t> </a:t>
            </a:r>
            <a:r>
              <a:rPr lang="de-DE" altLang="en-US" sz="2400" b="1" dirty="0" err="1">
                <a:solidFill>
                  <a:srgbClr val="0070C0"/>
                </a:solidFill>
              </a:rPr>
              <a:t>used</a:t>
            </a:r>
            <a:r>
              <a:rPr lang="de-DE" altLang="en-US" sz="2400" b="1" dirty="0">
                <a:solidFill>
                  <a:srgbClr val="0070C0"/>
                </a:solidFill>
              </a:rPr>
              <a:t>, </a:t>
            </a:r>
            <a:r>
              <a:rPr lang="de-DE" altLang="en-US" sz="2400" b="1" dirty="0" err="1">
                <a:solidFill>
                  <a:srgbClr val="0070C0"/>
                </a:solidFill>
              </a:rPr>
              <a:t>ammonia</a:t>
            </a:r>
            <a:r>
              <a:rPr lang="de-DE" altLang="en-US" sz="2400" b="1" dirty="0">
                <a:solidFill>
                  <a:srgbClr val="0070C0"/>
                </a:solidFill>
              </a:rPr>
              <a:t> </a:t>
            </a:r>
            <a:r>
              <a:rPr lang="de-DE" altLang="en-US" sz="2400" b="1" dirty="0" err="1">
                <a:solidFill>
                  <a:srgbClr val="0070C0"/>
                </a:solidFill>
              </a:rPr>
              <a:t>pollution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SP02	SP01		</a:t>
            </a:r>
            <a:r>
              <a:rPr lang="de-DE" altLang="en-US" sz="2400" b="1" dirty="0" err="1">
                <a:solidFill>
                  <a:srgbClr val="0070C0"/>
                </a:solidFill>
              </a:rPr>
              <a:t>Pd</a:t>
            </a:r>
            <a:r>
              <a:rPr lang="de-DE" altLang="en-US" sz="2400" b="1" dirty="0">
                <a:solidFill>
                  <a:srgbClr val="0070C0"/>
                </a:solidFill>
              </a:rPr>
              <a:t> &amp; Formaldehyde </a:t>
            </a:r>
            <a:r>
              <a:rPr lang="de-DE" altLang="en-US" sz="2400" b="1" dirty="0" err="1">
                <a:solidFill>
                  <a:srgbClr val="0070C0"/>
                </a:solidFill>
              </a:rPr>
              <a:t>pollution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HT09	HT09		Magnesium Pt</a:t>
            </a: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SI03	SI01		Colics</a:t>
            </a: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BL67	BL67		</a:t>
            </a:r>
            <a:r>
              <a:rPr lang="de-DE" altLang="en-US" sz="2400" b="1" dirty="0" err="1">
                <a:solidFill>
                  <a:srgbClr val="0070C0"/>
                </a:solidFill>
              </a:rPr>
              <a:t>Very</a:t>
            </a:r>
            <a:r>
              <a:rPr lang="de-DE" altLang="en-US" sz="2400" b="1" dirty="0">
                <a:solidFill>
                  <a:srgbClr val="0070C0"/>
                </a:solidFill>
              </a:rPr>
              <a:t>  </a:t>
            </a:r>
            <a:r>
              <a:rPr lang="de-DE" altLang="en-US" sz="2400" b="1" dirty="0" err="1">
                <a:solidFill>
                  <a:srgbClr val="0070C0"/>
                </a:solidFill>
              </a:rPr>
              <a:t>seldom</a:t>
            </a:r>
            <a:r>
              <a:rPr lang="de-DE" altLang="en-US" sz="2400" b="1" dirty="0">
                <a:solidFill>
                  <a:srgbClr val="0070C0"/>
                </a:solidFill>
              </a:rPr>
              <a:t>  </a:t>
            </a:r>
            <a:r>
              <a:rPr lang="de-DE" altLang="en-US" sz="2400" b="1" dirty="0" err="1">
                <a:solidFill>
                  <a:srgbClr val="0070C0"/>
                </a:solidFill>
              </a:rPr>
              <a:t>used</a:t>
            </a:r>
            <a:r>
              <a:rPr lang="de-DE" altLang="en-US" sz="2400" b="1" dirty="0">
                <a:solidFill>
                  <a:srgbClr val="0070C0"/>
                </a:solidFill>
              </a:rPr>
              <a:t> (</a:t>
            </a:r>
            <a:r>
              <a:rPr lang="de-DE" altLang="en-US" sz="2400" b="1" dirty="0" err="1">
                <a:solidFill>
                  <a:srgbClr val="0070C0"/>
                </a:solidFill>
              </a:rPr>
              <a:t>cystitis</a:t>
            </a:r>
            <a:r>
              <a:rPr lang="de-DE" altLang="en-US" sz="2400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KI07	KI01		Joint </a:t>
            </a:r>
            <a:r>
              <a:rPr lang="de-DE" altLang="en-US" sz="2400" b="1" dirty="0" err="1">
                <a:solidFill>
                  <a:srgbClr val="0070C0"/>
                </a:solidFill>
              </a:rPr>
              <a:t>problems</a:t>
            </a:r>
            <a:r>
              <a:rPr lang="de-DE" altLang="en-US" sz="2400" b="1" dirty="0">
                <a:solidFill>
                  <a:srgbClr val="0070C0"/>
                </a:solidFill>
              </a:rPr>
              <a:t>, </a:t>
            </a:r>
            <a:r>
              <a:rPr lang="de-DE" altLang="en-US" sz="2400" b="1" dirty="0" err="1">
                <a:solidFill>
                  <a:srgbClr val="0070C0"/>
                </a:solidFill>
              </a:rPr>
              <a:t>arthrosis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PC09	PC09		</a:t>
            </a:r>
            <a:r>
              <a:rPr lang="de-DE" altLang="en-US" sz="2400" b="1" dirty="0" err="1">
                <a:solidFill>
                  <a:srgbClr val="0070C0"/>
                </a:solidFill>
              </a:rPr>
              <a:t>Crataegus</a:t>
            </a:r>
            <a:r>
              <a:rPr lang="de-DE" altLang="en-US" sz="2400" b="1" dirty="0">
                <a:solidFill>
                  <a:srgbClr val="0070C0"/>
                </a:solidFill>
              </a:rPr>
              <a:t> Pt</a:t>
            </a: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TH03	TH01		Cortisol Pt, </a:t>
            </a:r>
            <a:r>
              <a:rPr lang="de-DE" altLang="en-US" sz="2400" b="1" dirty="0" err="1">
                <a:solidFill>
                  <a:srgbClr val="0070C0"/>
                </a:solidFill>
              </a:rPr>
              <a:t>arthrosis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GB43	GB44		Hip </a:t>
            </a:r>
            <a:r>
              <a:rPr lang="de-DE" altLang="en-US" sz="2400" b="1" dirty="0" err="1">
                <a:solidFill>
                  <a:srgbClr val="0070C0"/>
                </a:solidFill>
              </a:rPr>
              <a:t>problems</a:t>
            </a:r>
            <a:r>
              <a:rPr lang="de-DE" altLang="en-US" sz="2400" b="1" dirty="0">
                <a:solidFill>
                  <a:srgbClr val="0070C0"/>
                </a:solidFill>
              </a:rPr>
              <a:t>, </a:t>
            </a:r>
            <a:r>
              <a:rPr lang="de-DE" altLang="en-US" sz="2400" b="1" dirty="0" err="1">
                <a:solidFill>
                  <a:srgbClr val="0070C0"/>
                </a:solidFill>
              </a:rPr>
              <a:t>arthrosis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en-US" sz="2400" b="1" dirty="0">
                <a:solidFill>
                  <a:srgbClr val="0070C0"/>
                </a:solidFill>
              </a:rPr>
              <a:t>LV08	LV01		</a:t>
            </a:r>
            <a:r>
              <a:rPr lang="de-DE" altLang="en-US" sz="2400" b="1" dirty="0" err="1">
                <a:solidFill>
                  <a:srgbClr val="0070C0"/>
                </a:solidFill>
              </a:rPr>
              <a:t>Utmost</a:t>
            </a:r>
            <a:r>
              <a:rPr lang="de-DE" altLang="en-US" sz="2400" b="1" dirty="0">
                <a:solidFill>
                  <a:srgbClr val="0070C0"/>
                </a:solidFill>
              </a:rPr>
              <a:t>  </a:t>
            </a:r>
            <a:r>
              <a:rPr lang="de-DE" altLang="en-US" sz="2400" b="1" dirty="0" err="1">
                <a:solidFill>
                  <a:srgbClr val="0070C0"/>
                </a:solidFill>
              </a:rPr>
              <a:t>important</a:t>
            </a:r>
            <a:r>
              <a:rPr lang="de-DE" altLang="en-US" sz="2400" b="1" dirty="0">
                <a:solidFill>
                  <a:srgbClr val="0070C0"/>
                </a:solidFill>
              </a:rPr>
              <a:t>  pair </a:t>
            </a:r>
            <a:r>
              <a:rPr lang="de-DE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!!!, </a:t>
            </a:r>
            <a:r>
              <a:rPr lang="de-DE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hoofs</a:t>
            </a:r>
            <a:r>
              <a:rPr lang="de-DE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					</a:t>
            </a:r>
            <a:r>
              <a:rPr lang="de-DE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tendons</a:t>
            </a:r>
            <a:r>
              <a:rPr lang="de-DE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de-DE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ligaments</a:t>
            </a:r>
            <a:endParaRPr lang="de-DE" alt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772400" cy="936625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Cheque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other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options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557339"/>
            <a:ext cx="8569325" cy="4967287"/>
          </a:xfrm>
          <a:solidFill>
            <a:srgbClr val="FFFF66"/>
          </a:solidFill>
        </p:spPr>
        <p:txBody>
          <a:bodyPr/>
          <a:lstStyle/>
          <a:p>
            <a:r>
              <a:rPr lang="de-DE" altLang="en-US" b="1" dirty="0" err="1">
                <a:solidFill>
                  <a:srgbClr val="0070C0"/>
                </a:solidFill>
              </a:rPr>
              <a:t>Disturbancy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focus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scars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abcesses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sinusitis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itch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worms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fodder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stable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owner</a:t>
            </a:r>
            <a:endParaRPr lang="de-DE" altLang="en-US" b="1" dirty="0">
              <a:solidFill>
                <a:srgbClr val="0070C0"/>
              </a:solidFill>
            </a:endParaRPr>
          </a:p>
          <a:p>
            <a:r>
              <a:rPr lang="de-DE" altLang="en-US" b="1" dirty="0">
                <a:solidFill>
                  <a:srgbClr val="0070C0"/>
                </a:solidFill>
              </a:rPr>
              <a:t>Meeting  </a:t>
            </a:r>
            <a:r>
              <a:rPr lang="de-DE" altLang="en-US" b="1" dirty="0" err="1">
                <a:solidFill>
                  <a:srgbClr val="0070C0"/>
                </a:solidFill>
              </a:rPr>
              <a:t>Pts</a:t>
            </a:r>
            <a:r>
              <a:rPr lang="de-DE" altLang="en-US" b="1" dirty="0">
                <a:solidFill>
                  <a:srgbClr val="0070C0"/>
                </a:solidFill>
              </a:rPr>
              <a:t>:  </a:t>
            </a:r>
            <a:r>
              <a:rPr lang="de-DE" altLang="en-US" b="1" dirty="0" err="1">
                <a:solidFill>
                  <a:srgbClr val="0070C0"/>
                </a:solidFill>
              </a:rPr>
              <a:t>Three</a:t>
            </a:r>
            <a:r>
              <a:rPr lang="de-DE" altLang="en-US" b="1" dirty="0">
                <a:solidFill>
                  <a:srgbClr val="0070C0"/>
                </a:solidFill>
              </a:rPr>
              <a:t>  YIN,  </a:t>
            </a:r>
            <a:r>
              <a:rPr lang="de-DE" altLang="en-US" b="1" dirty="0" err="1">
                <a:solidFill>
                  <a:srgbClr val="0070C0"/>
                </a:solidFill>
              </a:rPr>
              <a:t>Three</a:t>
            </a:r>
            <a:r>
              <a:rPr lang="de-DE" altLang="en-US" b="1" dirty="0">
                <a:solidFill>
                  <a:srgbClr val="0070C0"/>
                </a:solidFill>
              </a:rPr>
              <a:t> Yang  PC05 / SP06;  TH08 / GB39</a:t>
            </a:r>
          </a:p>
          <a:p>
            <a:r>
              <a:rPr lang="de-DE" altLang="en-US" b="1" dirty="0">
                <a:solidFill>
                  <a:srgbClr val="0070C0"/>
                </a:solidFill>
              </a:rPr>
              <a:t>ASHI  Pt,  </a:t>
            </a:r>
            <a:r>
              <a:rPr lang="de-DE" altLang="en-US" b="1" dirty="0" err="1">
                <a:solidFill>
                  <a:srgbClr val="0070C0"/>
                </a:solidFill>
              </a:rPr>
              <a:t>very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painful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local</a:t>
            </a:r>
            <a:r>
              <a:rPr lang="de-DE" altLang="en-US" b="1" dirty="0">
                <a:solidFill>
                  <a:srgbClr val="0070C0"/>
                </a:solidFill>
              </a:rPr>
              <a:t>  Pt (Res </a:t>
            </a:r>
            <a:r>
              <a:rPr lang="de-DE" altLang="en-US" b="1" dirty="0" err="1">
                <a:solidFill>
                  <a:srgbClr val="0070C0"/>
                </a:solidFill>
              </a:rPr>
              <a:t>Dolantin</a:t>
            </a:r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®)</a:t>
            </a:r>
          </a:p>
          <a:p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Trigger  Pt:  </a:t>
            </a:r>
            <a:r>
              <a:rPr lang="de-DE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Mesotherapy</a:t>
            </a:r>
            <a:endParaRPr lang="de-DE" alt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de-DE" altLang="en-US" b="1" dirty="0" err="1">
                <a:solidFill>
                  <a:srgbClr val="0070C0"/>
                </a:solidFill>
              </a:rPr>
              <a:t>Cardinal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Pts</a:t>
            </a:r>
            <a:r>
              <a:rPr lang="de-DE" altLang="en-US" b="1" dirty="0">
                <a:solidFill>
                  <a:srgbClr val="0070C0"/>
                </a:solidFill>
              </a:rPr>
              <a:t>:  Mobilisation  </a:t>
            </a:r>
            <a:r>
              <a:rPr lang="de-DE" altLang="en-US" b="1" dirty="0" err="1">
                <a:solidFill>
                  <a:srgbClr val="0070C0"/>
                </a:solidFill>
              </a:rPr>
              <a:t>of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ancestral</a:t>
            </a:r>
            <a:r>
              <a:rPr lang="de-DE" altLang="en-US" b="1" dirty="0">
                <a:solidFill>
                  <a:srgbClr val="0070C0"/>
                </a:solidFill>
              </a:rPr>
              <a:t>  Qi</a:t>
            </a:r>
          </a:p>
          <a:p>
            <a:r>
              <a:rPr lang="de-DE" altLang="en-US" b="1" dirty="0">
                <a:solidFill>
                  <a:srgbClr val="0070C0"/>
                </a:solidFill>
              </a:rPr>
              <a:t>Micro-</a:t>
            </a:r>
            <a:r>
              <a:rPr lang="de-DE" altLang="en-US" b="1" dirty="0" err="1">
                <a:solidFill>
                  <a:srgbClr val="0070C0"/>
                </a:solidFill>
              </a:rPr>
              <a:t>Cosmic</a:t>
            </a:r>
            <a:r>
              <a:rPr lang="de-DE" altLang="en-US" b="1" dirty="0">
                <a:solidFill>
                  <a:srgbClr val="0070C0"/>
                </a:solidFill>
              </a:rPr>
              <a:t>-Orbit:  SP04,  SI03,  LU07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88913"/>
            <a:ext cx="7561263" cy="838200"/>
          </a:xfrm>
          <a:ln/>
        </p:spPr>
        <p:txBody>
          <a:bodyPr/>
          <a:lstStyle/>
          <a:p>
            <a:r>
              <a:rPr lang="de-DE" altLang="en-US" b="1">
                <a:effectLst/>
                <a:latin typeface="Times New Roman" panose="02020603050405020304" pitchFamily="18" charset="0"/>
              </a:rPr>
              <a:t>Micro – Cosmic - Orbit</a:t>
            </a:r>
            <a:endParaRPr lang="en-GB" altLang="en-US" b="1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3503" name="Picture 15" descr="A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52526"/>
            <a:ext cx="758825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80325" y="3284539"/>
            <a:ext cx="2808288" cy="22320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b="1">
                <a:solidFill>
                  <a:schemeClr val="folHlink"/>
                </a:solidFill>
              </a:rPr>
              <a:t>Chong  Mai </a:t>
            </a:r>
          </a:p>
          <a:p>
            <a:r>
              <a:rPr lang="de-DE" altLang="en-US" b="1">
                <a:solidFill>
                  <a:schemeClr val="folHlink"/>
                </a:solidFill>
              </a:rPr>
              <a:t>Penetrating  Vessel    SP04</a:t>
            </a:r>
          </a:p>
          <a:p>
            <a:r>
              <a:rPr lang="de-DE" altLang="en-US" b="1">
                <a:solidFill>
                  <a:srgbClr val="006600"/>
                </a:solidFill>
              </a:rPr>
              <a:t>Du  Mai</a:t>
            </a:r>
          </a:p>
          <a:p>
            <a:r>
              <a:rPr lang="de-DE" altLang="en-US" b="1">
                <a:solidFill>
                  <a:srgbClr val="006600"/>
                </a:solidFill>
              </a:rPr>
              <a:t>Governing  Vessel      SI03</a:t>
            </a:r>
          </a:p>
          <a:p>
            <a:r>
              <a:rPr lang="de-DE" altLang="en-US" b="1">
                <a:solidFill>
                  <a:srgbClr val="FF0000"/>
                </a:solidFill>
              </a:rPr>
              <a:t>Ren  Mai	</a:t>
            </a:r>
          </a:p>
          <a:p>
            <a:r>
              <a:rPr lang="de-DE" altLang="en-US" b="1">
                <a:solidFill>
                  <a:srgbClr val="FF0000"/>
                </a:solidFill>
              </a:rPr>
              <a:t>Conception  Vessel     LU07</a:t>
            </a:r>
            <a:endParaRPr lang="en-GB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9288" y="838200"/>
            <a:ext cx="8280400" cy="5257800"/>
          </a:xfrm>
          <a:solidFill>
            <a:srgbClr val="FFFF66"/>
          </a:solidFill>
        </p:spPr>
        <p:txBody>
          <a:bodyPr/>
          <a:lstStyle/>
          <a:p>
            <a:r>
              <a:rPr lang="de-DE" altLang="en-US" b="1" dirty="0">
                <a:solidFill>
                  <a:srgbClr val="0070C0"/>
                </a:solidFill>
              </a:rPr>
              <a:t>The  </a:t>
            </a:r>
            <a:r>
              <a:rPr lang="de-DE" altLang="en-US" b="1" dirty="0" err="1">
                <a:solidFill>
                  <a:srgbClr val="0070C0"/>
                </a:solidFill>
              </a:rPr>
              <a:t>Middle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of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body</a:t>
            </a:r>
            <a:r>
              <a:rPr lang="de-DE" altLang="en-US" b="1" dirty="0">
                <a:solidFill>
                  <a:srgbClr val="0070C0"/>
                </a:solidFill>
              </a:rPr>
              <a:t>: 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rgbClr val="0070C0"/>
                </a:solidFill>
              </a:rPr>
              <a:t>		Navel,  </a:t>
            </a:r>
            <a:r>
              <a:rPr lang="de-DE" altLang="en-US" b="1" dirty="0" err="1">
                <a:solidFill>
                  <a:srgbClr val="0070C0"/>
                </a:solidFill>
              </a:rPr>
              <a:t>EFA`s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rgbClr val="0070C0"/>
                </a:solidFill>
              </a:rPr>
              <a:t>         Axis  GV04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CV08,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Moxa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on GV04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		Dai Mai  (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Girdle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Vessel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):  GB41                           </a:t>
            </a:r>
          </a:p>
          <a:p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The  Global  YIN:  SP21</a:t>
            </a:r>
          </a:p>
          <a:p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Physiotherapy</a:t>
            </a:r>
            <a:endParaRPr lang="de-DE" altLang="en-US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Phytotherapy</a:t>
            </a:r>
            <a:endParaRPr lang="de-DE" altLang="en-US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Oligotherapy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, etc.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88913"/>
            <a:ext cx="8305800" cy="863600"/>
          </a:xfrm>
          <a:ln/>
        </p:spPr>
        <p:txBody>
          <a:bodyPr/>
          <a:lstStyle/>
          <a:p>
            <a:r>
              <a:rPr lang="de-DE" altLang="en-US" sz="4000" b="1">
                <a:latin typeface="Times New Roman" panose="02020603050405020304" pitchFamily="18" charset="0"/>
              </a:rPr>
              <a:t>Girdle  Vessel – Dai  Mai – GB41</a:t>
            </a:r>
            <a:endParaRPr lang="en-GB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631951" y="1200151"/>
          <a:ext cx="755967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7658156" imgH="5619791" progId="MSPhotoEd.3">
                  <p:embed/>
                </p:oleObj>
              </mc:Choice>
              <mc:Fallback>
                <p:oleObj r:id="rId4" imgW="7658156" imgH="561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1" y="1200151"/>
                        <a:ext cx="7559675" cy="554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7896226" y="5949950"/>
            <a:ext cx="1368425" cy="431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04800"/>
            <a:ext cx="8001000" cy="6172200"/>
          </a:xfrm>
        </p:spPr>
      </p:pic>
    </p:spTree>
    <p:extLst>
      <p:ext uri="{BB962C8B-B14F-4D97-AF65-F5344CB8AC3E}">
        <p14:creationId xmlns:p14="http://schemas.microsoft.com/office/powerpoint/2010/main" val="23922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305800" cy="1066800"/>
          </a:xfrm>
          <a:ln/>
        </p:spPr>
        <p:txBody>
          <a:bodyPr/>
          <a:lstStyle/>
          <a:p>
            <a:r>
              <a:rPr lang="de-DE" altLang="en-US" sz="3200" b="1">
                <a:latin typeface="Times New Roman" panose="02020603050405020304" pitchFamily="18" charset="0"/>
              </a:rPr>
              <a:t>Spleen  Main  Channel  -  Big  LUO  SP21</a:t>
            </a:r>
            <a:endParaRPr lang="en-GB" altLang="en-US" sz="3200" b="1">
              <a:latin typeface="Times New Roman" panose="02020603050405020304" pitchFamily="18" charset="0"/>
            </a:endParaRP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09800" y="1524000"/>
          <a:ext cx="6210300" cy="515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PhotoPaint.Image.7" r:id="rId4" imgW="6290552" imgH="5223840" progId="CorelPhotoPaint.Image.7">
                  <p:embed/>
                </p:oleObj>
              </mc:Choice>
              <mc:Fallback>
                <p:oleObj name="CorelPhotoPaint.Image.7" r:id="rId4" imgW="6290552" imgH="5223840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6210300" cy="515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486400" y="3733800"/>
            <a:ext cx="2286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286000" y="1600200"/>
            <a:ext cx="2819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Connects  all  6  YIN</a:t>
            </a:r>
          </a:p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meridians</a:t>
            </a:r>
            <a:endParaRPr lang="en-GB" altLang="en-US" sz="240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29200" y="2286000"/>
            <a:ext cx="914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800" b="1">
                <a:solidFill>
                  <a:srgbClr val="FF0000"/>
                </a:solidFill>
              </a:rPr>
              <a:t>SP21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188914"/>
            <a:ext cx="8424863" cy="719137"/>
          </a:xfrm>
          <a:ln/>
        </p:spPr>
        <p:txBody>
          <a:bodyPr/>
          <a:lstStyle/>
          <a:p>
            <a:r>
              <a:rPr lang="de-DE" altLang="en-US" sz="4000" b="1">
                <a:latin typeface="Times New Roman" panose="02020603050405020304" pitchFamily="18" charset="0"/>
              </a:rPr>
              <a:t>Fill  up  with  Cosmic  Qi</a:t>
            </a:r>
            <a:endParaRPr lang="en-GB" altLang="en-US" sz="4000" b="1">
              <a:latin typeface="Times New Roman" panose="02020603050405020304" pitchFamily="18" charset="0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16013"/>
            <a:ext cx="842486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260350"/>
            <a:ext cx="7772400" cy="685800"/>
          </a:xfrm>
          <a:ln/>
        </p:spPr>
        <p:txBody>
          <a:bodyPr/>
          <a:lstStyle/>
          <a:p>
            <a:r>
              <a:rPr lang="de-DE" altLang="en-US" sz="3200" b="1">
                <a:latin typeface="Times New Roman" panose="02020603050405020304" pitchFamily="18" charset="0"/>
              </a:rPr>
              <a:t>Diagnostical  Points  for  Herpes  etc.</a:t>
            </a:r>
            <a:endParaRPr lang="en-GB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219200"/>
            <a:ext cx="8496300" cy="52339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 err="1">
                <a:solidFill>
                  <a:srgbClr val="0070C0"/>
                </a:solidFill>
              </a:rPr>
              <a:t>Rhino</a:t>
            </a:r>
            <a:r>
              <a:rPr lang="de-DE" altLang="en-US" b="1" dirty="0">
                <a:solidFill>
                  <a:srgbClr val="0070C0"/>
                </a:solidFill>
              </a:rPr>
              <a:t>-</a:t>
            </a:r>
            <a:r>
              <a:rPr lang="de-DE" altLang="en-US" b="1" dirty="0" err="1">
                <a:solidFill>
                  <a:srgbClr val="0070C0"/>
                </a:solidFill>
              </a:rPr>
              <a:t>Pneumonitis</a:t>
            </a:r>
            <a:r>
              <a:rPr lang="de-DE" altLang="en-US" b="1" dirty="0">
                <a:solidFill>
                  <a:srgbClr val="0070C0"/>
                </a:solidFill>
              </a:rPr>
              <a:t>-</a:t>
            </a:r>
            <a:r>
              <a:rPr lang="de-DE" altLang="en-US" b="1" dirty="0" err="1">
                <a:solidFill>
                  <a:srgbClr val="0070C0"/>
                </a:solidFill>
              </a:rPr>
              <a:t>Neurotrophic</a:t>
            </a:r>
            <a:r>
              <a:rPr lang="de-DE" altLang="en-US" b="1" dirty="0">
                <a:solidFill>
                  <a:srgbClr val="0070C0"/>
                </a:solidFill>
              </a:rPr>
              <a:t>-Herpes  Syndrome: Pt  BL52-02:  </a:t>
            </a:r>
            <a:r>
              <a:rPr lang="de-DE" altLang="en-US" b="1" dirty="0" err="1">
                <a:solidFill>
                  <a:srgbClr val="0070C0"/>
                </a:solidFill>
              </a:rPr>
              <a:t>midway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of</a:t>
            </a:r>
            <a:r>
              <a:rPr lang="de-DE" altLang="en-US" b="1" dirty="0">
                <a:solidFill>
                  <a:srgbClr val="0070C0"/>
                </a:solidFill>
              </a:rPr>
              <a:t>  a  </a:t>
            </a:r>
            <a:r>
              <a:rPr lang="de-DE" altLang="en-US" b="1" dirty="0" err="1">
                <a:solidFill>
                  <a:srgbClr val="0070C0"/>
                </a:solidFill>
              </a:rPr>
              <a:t>suggested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line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from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Baihui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Tuber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coxae</a:t>
            </a:r>
            <a:endParaRPr lang="de-DE" altLang="en-US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Influenza:  Pt  LU01  (Res.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Bachflower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Mimulus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),  KI27  (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aside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the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cartilago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praesterni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Babesiosis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: Pt LV14  (Res.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Bachflower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Vine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or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Calif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.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Flower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Ess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.: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Californian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Puppy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), SP21  (Res.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Lexotanile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,  Bach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flower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Aspen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Tetanus:  Pt  GB34  (Master Pt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of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Muscles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Influential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Pt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of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  <a:sym typeface="Wingdings" panose="05000000000000000000" pitchFamily="2" charset="2"/>
              </a:rPr>
              <a:t>Tendons</a:t>
            </a:r>
            <a:r>
              <a:rPr lang="de-DE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 err="1">
                <a:solidFill>
                  <a:srgbClr val="0070C0"/>
                </a:solidFill>
              </a:rPr>
              <a:t>Equine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Protozoal</a:t>
            </a:r>
            <a:r>
              <a:rPr lang="de-DE" altLang="en-US" b="1" dirty="0">
                <a:solidFill>
                  <a:srgbClr val="0070C0"/>
                </a:solidFill>
              </a:rPr>
              <a:t>  Myelitis  Syndrome (EPM): Pt  GB32-1,  (70%  </a:t>
            </a:r>
            <a:r>
              <a:rPr lang="de-DE" altLang="en-US" b="1" dirty="0" err="1">
                <a:solidFill>
                  <a:srgbClr val="0070C0"/>
                </a:solidFill>
              </a:rPr>
              <a:t>more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right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rear</a:t>
            </a:r>
            <a:r>
              <a:rPr lang="de-DE" altLang="en-US" b="1" dirty="0">
                <a:solidFill>
                  <a:srgbClr val="0070C0"/>
                </a:solidFill>
              </a:rPr>
              <a:t>)(Cain)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4" y="333375"/>
            <a:ext cx="6626225" cy="1143000"/>
          </a:xfrm>
          <a:solidFill>
            <a:schemeClr val="folHlink"/>
          </a:solidFill>
        </p:spPr>
        <p:txBody>
          <a:bodyPr/>
          <a:lstStyle/>
          <a:p>
            <a:r>
              <a:rPr lang="de-DE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Success</a:t>
            </a:r>
            <a:r>
              <a:rPr lang="de-DE" altLang="en-US" sz="5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in  </a:t>
            </a:r>
            <a:r>
              <a:rPr lang="de-DE" alt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Harmony</a:t>
            </a:r>
            <a:endParaRPr lang="en-GB" altLang="en-US" sz="5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828800"/>
            <a:ext cx="6400800" cy="4343400"/>
          </a:xfrm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8610600" y="4419600"/>
          <a:ext cx="16446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" r:id="rId5" imgW="2529524" imgH="2598645" progId="Paint.Picture">
                  <p:embed/>
                </p:oleObj>
              </mc:Choice>
              <mc:Fallback>
                <p:oleObj name="Bitmap" r:id="rId5" imgW="2529524" imgH="25986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419600"/>
                        <a:ext cx="1644650" cy="16891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76200" cmpd="tri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60351"/>
            <a:ext cx="8856662" cy="1223963"/>
          </a:xfrm>
          <a:ln/>
        </p:spPr>
        <p:txBody>
          <a:bodyPr/>
          <a:lstStyle/>
          <a:p>
            <a:r>
              <a:rPr lang="de-DE" altLang="en-US" b="1">
                <a:effectLst/>
                <a:latin typeface="Times New Roman" panose="02020603050405020304" pitchFamily="18" charset="0"/>
              </a:rPr>
              <a:t>Diagnostical  Viral  Cheque  Points</a:t>
            </a:r>
            <a:endParaRPr lang="en-GB" altLang="en-US" b="1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81200"/>
            <a:ext cx="6096000" cy="4552950"/>
          </a:xfrm>
        </p:spPr>
      </p:pic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953000" y="39624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038600" y="32004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6553200" y="38862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581400" y="44958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858000" y="3733800"/>
            <a:ext cx="7620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LU01</a:t>
            </a:r>
          </a:p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KI27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429000" y="2590800"/>
            <a:ext cx="1295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BL52-02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62400" y="4648200"/>
            <a:ext cx="914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LV14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029200" y="4648200"/>
            <a:ext cx="762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SP21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362200" y="4419600"/>
            <a:ext cx="914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GB34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2362200" y="3962400"/>
            <a:ext cx="11430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GB32-1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4495800" y="41148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5334000" y="41910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315200" cy="990600"/>
          </a:xfrm>
          <a:ln/>
        </p:spPr>
        <p:txBody>
          <a:bodyPr/>
          <a:lstStyle/>
          <a:p>
            <a:r>
              <a:rPr lang="de-DE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The  Fifth  Limb</a:t>
            </a:r>
            <a:endParaRPr lang="en-GB" altLang="en-US" sz="4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600200"/>
            <a:ext cx="8424863" cy="478155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de-DE" altLang="en-US" b="1"/>
              <a:t>Without  deblocking  all vertebras  of  the  neck,  you  will  always  have  troubles  with  your  diagnostical  and  therapeutical  procedure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Therefore  control  the  </a:t>
            </a:r>
            <a:r>
              <a:rPr lang="de-DE" altLang="en-US" sz="3600" b="1"/>
              <a:t>Mirror  Points</a:t>
            </a:r>
            <a:r>
              <a:rPr lang="de-DE" altLang="en-US" b="1"/>
              <a:t>  of  the  neck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Deblock  them  Mesotherapeutically  or  Chiropractically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33978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838200"/>
          </a:xfrm>
          <a:ln/>
        </p:spPr>
        <p:txBody>
          <a:bodyPr/>
          <a:lstStyle/>
          <a:p>
            <a:r>
              <a:rPr lang="de-DE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Diagnostical  Points  at  the  5</a:t>
            </a:r>
            <a:r>
              <a:rPr lang="de-DE" altLang="en-US" sz="24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th</a:t>
            </a:r>
            <a:r>
              <a:rPr lang="de-DE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Limb  (Head &amp; Neck)  and  at  the  Hind  Limb (Cain)</a:t>
            </a:r>
            <a:endParaRPr lang="en-GB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27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47900" y="1435101"/>
          <a:ext cx="6553200" cy="51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Suite Image" r:id="rId4" imgW="19308960" imgH="15049440" progId="PhotoSuite.Image">
                  <p:embed/>
                </p:oleObj>
              </mc:Choice>
              <mc:Fallback>
                <p:oleObj name="PhotoSuite Image" r:id="rId4" imgW="19308960" imgH="1504944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435101"/>
                        <a:ext cx="6553200" cy="5173663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 cmpd="sng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581400" y="41148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3505200" y="3886200"/>
            <a:ext cx="76200" cy="762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429000" y="3657600"/>
            <a:ext cx="76200" cy="762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3429000" y="3505200"/>
            <a:ext cx="76200" cy="762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209800" y="3505200"/>
            <a:ext cx="1066800" cy="457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 dirty="0"/>
              <a:t>3 </a:t>
            </a:r>
            <a:r>
              <a:rPr lang="de-DE" altLang="en-US" sz="1200" b="1" dirty="0" err="1"/>
              <a:t>Stifle</a:t>
            </a:r>
            <a:r>
              <a:rPr lang="de-DE" altLang="en-US" sz="1200" b="1" dirty="0"/>
              <a:t> Points</a:t>
            </a:r>
          </a:p>
          <a:p>
            <a:r>
              <a:rPr lang="de-DE" altLang="en-US" sz="1200" b="1" dirty="0"/>
              <a:t>BL36,37,38</a:t>
            </a:r>
            <a:endParaRPr lang="en-GB" altLang="en-US" sz="1200" b="1" dirty="0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209800" y="4114800"/>
            <a:ext cx="990600" cy="4572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200" b="1"/>
              <a:t>2 Hock Points</a:t>
            </a:r>
          </a:p>
          <a:p>
            <a:pPr algn="ctr"/>
            <a:r>
              <a:rPr lang="de-DE" altLang="en-US" sz="1200" b="1"/>
              <a:t>BL39,BL40</a:t>
            </a:r>
            <a:endParaRPr lang="en-GB" altLang="en-US" sz="1200" b="1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3810000" y="3276600"/>
            <a:ext cx="76200" cy="762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3962400" y="3429000"/>
            <a:ext cx="76200" cy="7620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209800" y="2667000"/>
            <a:ext cx="1219200" cy="609600"/>
          </a:xfrm>
          <a:prstGeom prst="rect">
            <a:avLst/>
          </a:prstGeom>
          <a:solidFill>
            <a:srgbClr val="99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 dirty="0"/>
              <a:t>3 </a:t>
            </a:r>
            <a:r>
              <a:rPr lang="de-DE" altLang="en-US" sz="1200" b="1" dirty="0" err="1"/>
              <a:t>Coxo-Femoral</a:t>
            </a:r>
            <a:endParaRPr lang="de-DE" altLang="en-US" sz="1200" b="1" dirty="0"/>
          </a:p>
          <a:p>
            <a:r>
              <a:rPr lang="de-DE" altLang="en-US" sz="1200" b="1" dirty="0"/>
              <a:t>Points: GB29,</a:t>
            </a:r>
          </a:p>
          <a:p>
            <a:r>
              <a:rPr lang="de-DE" altLang="en-US" sz="1200" b="1" dirty="0"/>
              <a:t>GB29-1, GB30</a:t>
            </a:r>
            <a:endParaRPr lang="en-GB" altLang="en-US" sz="1200" b="1" dirty="0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464425" y="21336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319963" y="23495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8153400" y="1447800"/>
            <a:ext cx="609600" cy="609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>
                <a:solidFill>
                  <a:schemeClr val="bg2"/>
                </a:solidFill>
              </a:rPr>
              <a:t>Local</a:t>
            </a:r>
          </a:p>
          <a:p>
            <a:r>
              <a:rPr lang="de-DE" altLang="en-US" sz="1200" b="1">
                <a:solidFill>
                  <a:schemeClr val="bg2"/>
                </a:solidFill>
              </a:rPr>
              <a:t>Foot Pt.</a:t>
            </a:r>
          </a:p>
          <a:p>
            <a:r>
              <a:rPr lang="de-DE" altLang="en-US" sz="1200" b="1">
                <a:solidFill>
                  <a:schemeClr val="bg2"/>
                </a:solidFill>
              </a:rPr>
              <a:t>SI17</a:t>
            </a:r>
            <a:endParaRPr lang="en-GB" altLang="en-US" sz="1200" b="1">
              <a:solidFill>
                <a:schemeClr val="bg2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7162800" y="4038600"/>
            <a:ext cx="1524000" cy="457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200" b="1">
                <a:solidFill>
                  <a:schemeClr val="bg2"/>
                </a:solidFill>
              </a:rPr>
              <a:t>Local ShoulderPoints:</a:t>
            </a:r>
          </a:p>
          <a:p>
            <a:pPr algn="ctr"/>
            <a:r>
              <a:rPr lang="de-DE" altLang="en-US" sz="1200" b="1">
                <a:solidFill>
                  <a:schemeClr val="bg2"/>
                </a:solidFill>
              </a:rPr>
              <a:t> SI10, TH14, LI15</a:t>
            </a:r>
            <a:endParaRPr lang="en-GB" altLang="en-US" sz="1200" b="1">
              <a:solidFill>
                <a:schemeClr val="bg2"/>
              </a:solidFill>
            </a:endParaRP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6888163" y="2636838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5029200" y="3124200"/>
            <a:ext cx="76200" cy="762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038600" y="1447800"/>
            <a:ext cx="1447800" cy="381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>
                <a:solidFill>
                  <a:schemeClr val="bg2"/>
                </a:solidFill>
              </a:rPr>
              <a:t>Osteochondritis</a:t>
            </a:r>
          </a:p>
          <a:p>
            <a:r>
              <a:rPr lang="de-DE" altLang="en-US" sz="1200" b="1">
                <a:solidFill>
                  <a:schemeClr val="bg2"/>
                </a:solidFill>
              </a:rPr>
              <a:t>Dissecans Pt.: BL20</a:t>
            </a:r>
            <a:endParaRPr lang="en-GB" altLang="en-US" sz="1200" b="1">
              <a:solidFill>
                <a:schemeClr val="bg2"/>
              </a:solidFill>
            </a:endParaRPr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6743700" y="36449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6858000" y="35814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5638800" y="1752600"/>
            <a:ext cx="685800" cy="76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/>
              <a:t>Local</a:t>
            </a:r>
          </a:p>
          <a:p>
            <a:r>
              <a:rPr lang="de-DE" altLang="en-US" sz="1200" b="1"/>
              <a:t>Shin Pts.</a:t>
            </a:r>
          </a:p>
          <a:p>
            <a:r>
              <a:rPr lang="de-DE" altLang="en-US" sz="1200" b="1"/>
              <a:t>TH15-4</a:t>
            </a:r>
          </a:p>
          <a:p>
            <a:r>
              <a:rPr lang="de-DE" altLang="en-US" sz="1200" b="1"/>
              <a:t>TH15-2</a:t>
            </a:r>
            <a:endParaRPr lang="en-GB" altLang="en-US" sz="1200" b="1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6781800" y="28956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6324600" y="2209800"/>
            <a:ext cx="609600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6324600" y="2438400"/>
            <a:ext cx="457200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7468635" y="3444785"/>
            <a:ext cx="762000" cy="533400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 dirty="0" err="1"/>
              <a:t>Local</a:t>
            </a:r>
            <a:endParaRPr lang="de-DE" altLang="en-US" sz="1200" b="1" dirty="0"/>
          </a:p>
          <a:p>
            <a:r>
              <a:rPr lang="de-DE" altLang="en-US" sz="1200" b="1" dirty="0" err="1"/>
              <a:t>Carpal</a:t>
            </a:r>
            <a:r>
              <a:rPr lang="de-DE" altLang="en-US" sz="1200" b="1" dirty="0"/>
              <a:t> Pt.</a:t>
            </a:r>
          </a:p>
          <a:p>
            <a:r>
              <a:rPr lang="de-DE" altLang="en-US" sz="1200" b="1" dirty="0"/>
              <a:t>SI16</a:t>
            </a:r>
            <a:endParaRPr lang="en-GB" altLang="en-US" sz="1200" b="1" dirty="0"/>
          </a:p>
        </p:txBody>
      </p:sp>
      <p:sp>
        <p:nvSpPr>
          <p:cNvPr id="54303" name="Oval 31"/>
          <p:cNvSpPr>
            <a:spLocks noChangeArrowheads="1"/>
          </p:cNvSpPr>
          <p:nvPr/>
        </p:nvSpPr>
        <p:spPr bwMode="auto">
          <a:xfrm>
            <a:off x="7175500" y="2636838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7248526" y="2708276"/>
            <a:ext cx="219075" cy="7969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6629400" y="3733800"/>
            <a:ext cx="5334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6781800" y="3733800"/>
            <a:ext cx="3810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>
            <a:off x="6934200" y="3657600"/>
            <a:ext cx="228600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08" name="Rectangle 36"/>
          <p:cNvSpPr>
            <a:spLocks noChangeArrowheads="1"/>
          </p:cNvSpPr>
          <p:nvPr/>
        </p:nvSpPr>
        <p:spPr bwMode="auto">
          <a:xfrm>
            <a:off x="3429000" y="1981200"/>
            <a:ext cx="1447800" cy="381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000" b="1">
                <a:solidFill>
                  <a:schemeClr val="bg2"/>
                </a:solidFill>
              </a:rPr>
              <a:t>AHSHI Pt. For conditions</a:t>
            </a:r>
          </a:p>
          <a:p>
            <a:pPr algn="ctr"/>
            <a:r>
              <a:rPr lang="de-DE" altLang="en-US" sz="1000" b="1">
                <a:solidFill>
                  <a:schemeClr val="bg2"/>
                </a:solidFill>
              </a:rPr>
              <a:t>Between hock and fetlock</a:t>
            </a:r>
            <a:endParaRPr lang="en-GB" altLang="en-US" sz="1000" b="1">
              <a:solidFill>
                <a:schemeClr val="bg2"/>
              </a:solidFill>
            </a:endParaRPr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2209800" y="1447800"/>
            <a:ext cx="1447800" cy="381000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000" b="1"/>
              <a:t>AHSHI Pt. For conditions</a:t>
            </a:r>
          </a:p>
          <a:p>
            <a:pPr algn="ctr"/>
            <a:r>
              <a:rPr lang="de-DE" altLang="en-US" sz="1000" b="1"/>
              <a:t>Between fetlockand hoof</a:t>
            </a:r>
            <a:endParaRPr lang="en-GB" altLang="en-US" sz="1000" b="1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H="1">
            <a:off x="5105400" y="1828800"/>
            <a:ext cx="30480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 flipH="1">
            <a:off x="3733800" y="3124200"/>
            <a:ext cx="76200" cy="76200"/>
          </a:xfrm>
          <a:prstGeom prst="ellipse">
            <a:avLst/>
          </a:prstGeom>
          <a:solidFill>
            <a:srgbClr val="FF006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962400" y="30480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3124200" y="1828800"/>
            <a:ext cx="609600" cy="129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 flipV="1">
            <a:off x="3962400" y="23622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5" name="Rectangle 43"/>
          <p:cNvSpPr>
            <a:spLocks noChangeArrowheads="1"/>
          </p:cNvSpPr>
          <p:nvPr/>
        </p:nvSpPr>
        <p:spPr bwMode="auto">
          <a:xfrm>
            <a:off x="7467601" y="2819401"/>
            <a:ext cx="860425" cy="538163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 dirty="0" err="1"/>
              <a:t>Local</a:t>
            </a:r>
            <a:endParaRPr lang="de-DE" altLang="en-US" sz="1200" b="1" dirty="0"/>
          </a:p>
          <a:p>
            <a:r>
              <a:rPr lang="de-DE" altLang="en-US" sz="1200" b="1" dirty="0" err="1"/>
              <a:t>Fetlock</a:t>
            </a:r>
            <a:r>
              <a:rPr lang="de-DE" altLang="en-US" sz="1200" b="1" dirty="0"/>
              <a:t> Pt.</a:t>
            </a:r>
          </a:p>
          <a:p>
            <a:r>
              <a:rPr lang="de-DE" altLang="en-US" sz="1200" b="1" dirty="0"/>
              <a:t>SI16-1</a:t>
            </a:r>
            <a:endParaRPr lang="en-GB" altLang="en-US" sz="1200" b="1" dirty="0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V="1">
            <a:off x="3200400" y="4191000"/>
            <a:ext cx="3810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3200400" y="4343400"/>
            <a:ext cx="457200" cy="76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 flipV="1">
            <a:off x="3276600" y="3581400"/>
            <a:ext cx="1524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19" name="Line 47"/>
          <p:cNvSpPr>
            <a:spLocks noChangeShapeType="1"/>
          </p:cNvSpPr>
          <p:nvPr/>
        </p:nvSpPr>
        <p:spPr bwMode="auto">
          <a:xfrm>
            <a:off x="3276600" y="3733800"/>
            <a:ext cx="1524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0" name="Line 48"/>
          <p:cNvSpPr>
            <a:spLocks noChangeShapeType="1"/>
          </p:cNvSpPr>
          <p:nvPr/>
        </p:nvSpPr>
        <p:spPr bwMode="auto">
          <a:xfrm>
            <a:off x="3276600" y="3733800"/>
            <a:ext cx="2286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1" name="Line 49"/>
          <p:cNvSpPr>
            <a:spLocks noChangeShapeType="1"/>
          </p:cNvSpPr>
          <p:nvPr/>
        </p:nvSpPr>
        <p:spPr bwMode="auto">
          <a:xfrm>
            <a:off x="3429000" y="3124200"/>
            <a:ext cx="1524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3429000" y="3124200"/>
            <a:ext cx="5334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>
            <a:off x="3429000" y="3124200"/>
            <a:ext cx="3810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5" name="Rectangle 53"/>
          <p:cNvSpPr>
            <a:spLocks noChangeArrowheads="1"/>
          </p:cNvSpPr>
          <p:nvPr/>
        </p:nvSpPr>
        <p:spPr bwMode="auto">
          <a:xfrm>
            <a:off x="6400800" y="1447800"/>
            <a:ext cx="1066800" cy="609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1200" b="1"/>
              <a:t>Local Tendon</a:t>
            </a:r>
          </a:p>
          <a:p>
            <a:r>
              <a:rPr lang="de-DE" altLang="en-US" sz="1200" b="1"/>
              <a:t>Suspesory Pt. </a:t>
            </a:r>
          </a:p>
          <a:p>
            <a:r>
              <a:rPr lang="de-DE" altLang="en-US" sz="1200" b="1"/>
              <a:t>TH15-6</a:t>
            </a:r>
            <a:endParaRPr lang="en-GB" altLang="en-US" sz="1200" b="1"/>
          </a:p>
        </p:txBody>
      </p:sp>
      <p:sp>
        <p:nvSpPr>
          <p:cNvPr id="54326" name="Oval 54"/>
          <p:cNvSpPr>
            <a:spLocks noChangeArrowheads="1"/>
          </p:cNvSpPr>
          <p:nvPr/>
        </p:nvSpPr>
        <p:spPr bwMode="auto">
          <a:xfrm>
            <a:off x="7086600" y="22860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>
            <a:off x="6934200" y="2057400"/>
            <a:ext cx="1524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6553200" y="297180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29" name="Rectangle 57"/>
          <p:cNvSpPr>
            <a:spLocks noChangeArrowheads="1"/>
          </p:cNvSpPr>
          <p:nvPr/>
        </p:nvSpPr>
        <p:spPr bwMode="auto">
          <a:xfrm>
            <a:off x="5410200" y="2590800"/>
            <a:ext cx="457200" cy="228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200" b="1"/>
              <a:t>TH15</a:t>
            </a:r>
            <a:endParaRPr lang="en-GB" altLang="en-US" sz="1200" b="1"/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880100" y="2781301"/>
            <a:ext cx="685800" cy="2381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 flipV="1">
            <a:off x="7535863" y="1773238"/>
            <a:ext cx="647700" cy="3603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>
            <a:off x="7391401" y="2420938"/>
            <a:ext cx="144463" cy="431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 flipV="1">
            <a:off x="5087938" y="1773239"/>
            <a:ext cx="0" cy="13684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28775"/>
            <a:ext cx="61404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703388" y="188913"/>
            <a:ext cx="8856662" cy="12954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Mirror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Pts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of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Neck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May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be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compared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with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Huatuojiaj</a:t>
            </a:r>
            <a:r>
              <a:rPr lang="de-D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Pts</a:t>
            </a:r>
            <a:endParaRPr lang="en-GB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719514" y="1989138"/>
            <a:ext cx="2232025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400" b="1">
                <a:solidFill>
                  <a:schemeClr val="accent2"/>
                </a:solidFill>
              </a:rPr>
              <a:t>Vert: C8-T1</a:t>
            </a:r>
            <a:endParaRPr lang="en-GB" altLang="en-US" sz="2400" b="1">
              <a:solidFill>
                <a:schemeClr val="accent2"/>
              </a:solidFill>
            </a:endParaRPr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7319963" y="35734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04" name="Oval 8"/>
          <p:cNvSpPr>
            <a:spLocks noChangeArrowheads="1"/>
          </p:cNvSpPr>
          <p:nvPr/>
        </p:nvSpPr>
        <p:spPr bwMode="auto">
          <a:xfrm>
            <a:off x="5664200" y="40767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5808664" y="3716339"/>
            <a:ext cx="1582737" cy="4333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5880100" y="2420938"/>
            <a:ext cx="1511300" cy="12239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3143250" y="3284538"/>
            <a:ext cx="1512888" cy="47625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400" b="1">
                <a:solidFill>
                  <a:schemeClr val="accent2"/>
                </a:solidFill>
              </a:rPr>
              <a:t>AO-Joint</a:t>
            </a:r>
            <a:endParaRPr lang="en-GB" altLang="en-US" sz="2400" b="1">
              <a:solidFill>
                <a:schemeClr val="accent2"/>
              </a:solidFill>
            </a:endParaRPr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4656138" y="3716339"/>
            <a:ext cx="1079500" cy="4333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5" y="188913"/>
            <a:ext cx="5181600" cy="762000"/>
          </a:xfrm>
          <a:ln/>
        </p:spPr>
        <p:txBody>
          <a:bodyPr/>
          <a:lstStyle/>
          <a:p>
            <a:r>
              <a:rPr lang="de-DE" altLang="en-US" sz="3600" b="1">
                <a:latin typeface="Times New Roman" panose="02020603050405020304" pitchFamily="18" charset="0"/>
              </a:rPr>
              <a:t>Carrot  Therapy</a:t>
            </a:r>
            <a:endParaRPr lang="en-GB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176338"/>
            <a:ext cx="6551612" cy="542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305800" cy="8382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Shu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– Mo -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Technique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10401" y="1676401"/>
            <a:ext cx="3084513" cy="452431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400" dirty="0">
                <a:solidFill>
                  <a:srgbClr val="0070C0"/>
                </a:solidFill>
              </a:rPr>
              <a:t>BL 11	</a:t>
            </a:r>
            <a:r>
              <a:rPr lang="de-DE" altLang="en-US" sz="2400" dirty="0" err="1">
                <a:solidFill>
                  <a:srgbClr val="0070C0"/>
                </a:solidFill>
              </a:rPr>
              <a:t>Bone</a:t>
            </a:r>
            <a:r>
              <a:rPr lang="de-DE" altLang="en-US" sz="2400" dirty="0">
                <a:solidFill>
                  <a:srgbClr val="0070C0"/>
                </a:solidFill>
              </a:rPr>
              <a:t>	GB 39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13	LU	LU 1	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15	HT	CV 14	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18	LIV	LIV 14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19	GB	GB 24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20 	SP	LIV 13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21	ST	CV 12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22	TH	CV </a:t>
            </a:r>
            <a:r>
              <a:rPr lang="de-DE" altLang="en-US" sz="1200" b="1" dirty="0">
                <a:solidFill>
                  <a:srgbClr val="0070C0"/>
                </a:solidFill>
              </a:rPr>
              <a:t>5</a:t>
            </a:r>
            <a:r>
              <a:rPr lang="de-DE" altLang="en-US" sz="1200" dirty="0">
                <a:solidFill>
                  <a:srgbClr val="0070C0"/>
                </a:solidFill>
              </a:rPr>
              <a:t>,7,12,17</a:t>
            </a:r>
            <a:endParaRPr lang="de-DE" altLang="en-US" sz="2400" dirty="0">
              <a:solidFill>
                <a:srgbClr val="0070C0"/>
              </a:solidFill>
            </a:endParaRPr>
          </a:p>
          <a:p>
            <a:r>
              <a:rPr lang="de-DE" altLang="en-US" sz="2400" dirty="0">
                <a:solidFill>
                  <a:srgbClr val="0070C0"/>
                </a:solidFill>
              </a:rPr>
              <a:t>BL 23	KI	GB 25	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25	LI	ST 25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27	SI	CV 4</a:t>
            </a:r>
          </a:p>
          <a:p>
            <a:r>
              <a:rPr lang="de-DE" altLang="en-US" sz="2400" dirty="0">
                <a:solidFill>
                  <a:srgbClr val="0070C0"/>
                </a:solidFill>
              </a:rPr>
              <a:t>BL 28	BL	CV 3</a:t>
            </a:r>
            <a:endParaRPr lang="en-GB" alt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28800" y="1676400"/>
          <a:ext cx="5029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PhotoPaint.Image.7" r:id="rId4" imgW="6333220" imgH="5211649" progId="CorelPhotoPaint.Image.7">
                  <p:embed/>
                </p:oleObj>
              </mc:Choice>
              <mc:Fallback>
                <p:oleObj name="CorelPhotoPaint.Image.7" r:id="rId4" imgW="6333220" imgH="5211649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0292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5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381001"/>
            <a:ext cx="8353425" cy="1031875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Extended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Shu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- Mo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Technique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de-DE" altLang="en-US" b="1" dirty="0">
                <a:solidFill>
                  <a:srgbClr val="0070C0"/>
                </a:solidFill>
              </a:rPr>
              <a:t>In  </a:t>
            </a:r>
            <a:r>
              <a:rPr lang="de-DE" altLang="en-US" b="1" dirty="0" err="1">
                <a:solidFill>
                  <a:srgbClr val="0070C0"/>
                </a:solidFill>
              </a:rPr>
              <a:t>animals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especially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with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muscular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problems</a:t>
            </a:r>
            <a:r>
              <a:rPr lang="de-DE" altLang="en-US" b="1" dirty="0">
                <a:solidFill>
                  <a:srgbClr val="0070C0"/>
                </a:solidFill>
              </a:rPr>
              <a:t>,  </a:t>
            </a:r>
            <a:r>
              <a:rPr lang="de-DE" altLang="en-US" b="1" dirty="0" err="1">
                <a:solidFill>
                  <a:srgbClr val="0070C0"/>
                </a:solidFill>
              </a:rPr>
              <a:t>you</a:t>
            </a:r>
            <a:r>
              <a:rPr lang="de-DE" altLang="en-US" b="1" dirty="0">
                <a:solidFill>
                  <a:srgbClr val="0070C0"/>
                </a:solidFill>
              </a:rPr>
              <a:t>  deal  </a:t>
            </a:r>
            <a:r>
              <a:rPr lang="de-DE" altLang="en-US" b="1" dirty="0" err="1">
                <a:solidFill>
                  <a:srgbClr val="0070C0"/>
                </a:solidFill>
              </a:rPr>
              <a:t>with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complete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Shu</a:t>
            </a:r>
            <a:r>
              <a:rPr lang="de-DE" altLang="en-US" b="1" dirty="0">
                <a:solidFill>
                  <a:srgbClr val="0070C0"/>
                </a:solidFill>
              </a:rPr>
              <a:t>-Mo  </a:t>
            </a:r>
            <a:r>
              <a:rPr lang="de-DE" altLang="en-US" b="1" dirty="0" err="1">
                <a:solidFill>
                  <a:srgbClr val="0070C0"/>
                </a:solidFill>
              </a:rPr>
              <a:t>technique</a:t>
            </a:r>
            <a:r>
              <a:rPr lang="de-DE" altLang="en-US" b="1" dirty="0">
                <a:solidFill>
                  <a:srgbClr val="0070C0"/>
                </a:solidFill>
              </a:rPr>
              <a:t>.  </a:t>
            </a:r>
            <a:r>
              <a:rPr lang="de-DE" altLang="en-US" b="1" dirty="0" err="1">
                <a:solidFill>
                  <a:srgbClr val="0070C0"/>
                </a:solidFill>
              </a:rPr>
              <a:t>We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call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it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u="sng" dirty="0" err="1">
                <a:solidFill>
                  <a:srgbClr val="0070C0"/>
                </a:solidFill>
              </a:rPr>
              <a:t>Forceps-Needeling</a:t>
            </a:r>
            <a:endParaRPr lang="de-DE" altLang="en-US" b="1" u="sng" dirty="0">
              <a:solidFill>
                <a:srgbClr val="0070C0"/>
              </a:solidFill>
            </a:endParaRPr>
          </a:p>
          <a:p>
            <a:r>
              <a:rPr lang="de-DE" altLang="en-US" b="1" dirty="0" err="1">
                <a:solidFill>
                  <a:srgbClr val="0070C0"/>
                </a:solidFill>
              </a:rPr>
              <a:t>That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means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that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you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involve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additionally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to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traditional  </a:t>
            </a:r>
            <a:r>
              <a:rPr lang="de-DE" altLang="en-US" b="1" dirty="0" err="1">
                <a:solidFill>
                  <a:srgbClr val="0070C0"/>
                </a:solidFill>
              </a:rPr>
              <a:t>Shu</a:t>
            </a:r>
            <a:r>
              <a:rPr lang="de-DE" altLang="en-US" b="1" dirty="0">
                <a:solidFill>
                  <a:srgbClr val="0070C0"/>
                </a:solidFill>
              </a:rPr>
              <a:t>-Mo  </a:t>
            </a:r>
            <a:r>
              <a:rPr lang="de-DE" altLang="en-US" b="1" dirty="0" err="1">
                <a:solidFill>
                  <a:srgbClr val="0070C0"/>
                </a:solidFill>
              </a:rPr>
              <a:t>technique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outside  BL  Meridian,  </a:t>
            </a:r>
            <a:r>
              <a:rPr lang="de-DE" altLang="en-US" b="1" dirty="0" err="1">
                <a:solidFill>
                  <a:srgbClr val="0070C0"/>
                </a:solidFill>
              </a:rPr>
              <a:t>which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represents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muscular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aspect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of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the</a:t>
            </a:r>
            <a:r>
              <a:rPr lang="de-DE" altLang="en-US" b="1" dirty="0">
                <a:solidFill>
                  <a:srgbClr val="0070C0"/>
                </a:solidFill>
              </a:rPr>
              <a:t>  </a:t>
            </a:r>
            <a:r>
              <a:rPr lang="de-DE" altLang="en-US" b="1" dirty="0" err="1">
                <a:solidFill>
                  <a:srgbClr val="0070C0"/>
                </a:solidFill>
              </a:rPr>
              <a:t>body</a:t>
            </a:r>
            <a:r>
              <a:rPr lang="de-DE" altLang="en-US" b="1" dirty="0">
                <a:solidFill>
                  <a:srgbClr val="0070C0"/>
                </a:solidFill>
              </a:rPr>
              <a:t>                     (</a:t>
            </a:r>
            <a:r>
              <a:rPr lang="de-DE" altLang="en-US" b="1" dirty="0" err="1">
                <a:solidFill>
                  <a:srgbClr val="0070C0"/>
                </a:solidFill>
              </a:rPr>
              <a:t>Rule</a:t>
            </a:r>
            <a:r>
              <a:rPr lang="de-DE" altLang="en-US" b="1" dirty="0">
                <a:solidFill>
                  <a:srgbClr val="0070C0"/>
                </a:solidFill>
              </a:rPr>
              <a:t>:  </a:t>
            </a:r>
            <a:r>
              <a:rPr lang="de-DE" altLang="en-US" b="1" dirty="0" err="1">
                <a:solidFill>
                  <a:srgbClr val="0070C0"/>
                </a:solidFill>
              </a:rPr>
              <a:t>inside</a:t>
            </a:r>
            <a:r>
              <a:rPr lang="de-DE" altLang="en-US" b="1" dirty="0">
                <a:solidFill>
                  <a:srgbClr val="0070C0"/>
                </a:solidFill>
              </a:rPr>
              <a:t>  BL-Pt </a:t>
            </a:r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+ 29=outside  BL </a:t>
            </a:r>
            <a:r>
              <a:rPr lang="de-DE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point</a:t>
            </a:r>
            <a:r>
              <a:rPr lang="de-DE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de-DE" altLang="en-US" dirty="0">
                <a:solidFill>
                  <a:srgbClr val="0070C0"/>
                </a:solidFill>
              </a:rPr>
              <a:t>  </a:t>
            </a:r>
            <a:endParaRPr lang="en-GB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Breitbild</PresentationFormat>
  <Paragraphs>150</Paragraphs>
  <Slides>20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PhotoSuite Image</vt:lpstr>
      <vt:lpstr>CorelPhotoPaint.Image.7</vt:lpstr>
      <vt:lpstr>MSPhotoEd.3</vt:lpstr>
      <vt:lpstr>Bitmap</vt:lpstr>
      <vt:lpstr>PowerPoint-Präsentation</vt:lpstr>
      <vt:lpstr>Diagnostical  Points  for  Herpes  etc.</vt:lpstr>
      <vt:lpstr>Diagnostical  Viral  Cheque  Points</vt:lpstr>
      <vt:lpstr>The  Fifth  Limb</vt:lpstr>
      <vt:lpstr>Diagnostical  Points  at  the  5th  Limb  (Head &amp; Neck)  and  at  the  Hind  Limb (Cain)</vt:lpstr>
      <vt:lpstr>Mirror  Pts  of  the  Neck May  be  compared  with  the  Huatuojiaj  Pts</vt:lpstr>
      <vt:lpstr>Carrot  Therapy</vt:lpstr>
      <vt:lpstr>Shu – Mo - Technique</vt:lpstr>
      <vt:lpstr>Extended  Shu - Mo  Technique</vt:lpstr>
      <vt:lpstr>PowerPoint-Präsentation</vt:lpstr>
      <vt:lpstr>Ting - Toni - Rule</vt:lpstr>
      <vt:lpstr>Ting – Toni - Points</vt:lpstr>
      <vt:lpstr>Cheque  other  options</vt:lpstr>
      <vt:lpstr>Micro – Cosmic - Orbit</vt:lpstr>
      <vt:lpstr>PowerPoint-Präsentation</vt:lpstr>
      <vt:lpstr>Girdle  Vessel – Dai  Mai – GB41</vt:lpstr>
      <vt:lpstr>PowerPoint-Präsentation</vt:lpstr>
      <vt:lpstr>Spleen  Main  Channel  -  Big  LUO  SP21</vt:lpstr>
      <vt:lpstr>Fill  up  with  Cosmic  Qi</vt:lpstr>
      <vt:lpstr>Success  in  Harmony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Rösti Andreas</dc:creator>
  <cp:lastModifiedBy>Rösti Andreas</cp:lastModifiedBy>
  <cp:revision>3</cp:revision>
  <dcterms:created xsi:type="dcterms:W3CDTF">2015-03-15T18:11:17Z</dcterms:created>
  <dcterms:modified xsi:type="dcterms:W3CDTF">2015-03-15T18:24:05Z</dcterms:modified>
</cp:coreProperties>
</file>